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sldIdLst>
    <p:sldId id="256" r:id="rId2"/>
    <p:sldId id="299" r:id="rId3"/>
    <p:sldId id="295" r:id="rId4"/>
    <p:sldId id="315" r:id="rId5"/>
    <p:sldId id="296" r:id="rId6"/>
    <p:sldId id="297" r:id="rId7"/>
    <p:sldId id="298" r:id="rId8"/>
    <p:sldId id="301" r:id="rId9"/>
    <p:sldId id="302" r:id="rId10"/>
    <p:sldId id="313" r:id="rId11"/>
    <p:sldId id="314" r:id="rId12"/>
    <p:sldId id="311" r:id="rId13"/>
    <p:sldId id="270" r:id="rId14"/>
    <p:sldId id="325" r:id="rId15"/>
    <p:sldId id="332" r:id="rId16"/>
    <p:sldId id="355" r:id="rId17"/>
    <p:sldId id="354" r:id="rId18"/>
    <p:sldId id="326" r:id="rId19"/>
    <p:sldId id="318" r:id="rId20"/>
    <p:sldId id="327" r:id="rId21"/>
    <p:sldId id="319" r:id="rId22"/>
    <p:sldId id="320" r:id="rId23"/>
    <p:sldId id="322" r:id="rId24"/>
    <p:sldId id="331" r:id="rId25"/>
    <p:sldId id="323" r:id="rId26"/>
    <p:sldId id="324" r:id="rId27"/>
    <p:sldId id="328" r:id="rId28"/>
    <p:sldId id="329" r:id="rId29"/>
    <p:sldId id="274" r:id="rId30"/>
    <p:sldId id="276" r:id="rId31"/>
    <p:sldId id="277" r:id="rId32"/>
    <p:sldId id="353" r:id="rId33"/>
    <p:sldId id="279" r:id="rId34"/>
    <p:sldId id="333" r:id="rId35"/>
    <p:sldId id="335" r:id="rId36"/>
    <p:sldId id="337" r:id="rId37"/>
    <p:sldId id="338" r:id="rId38"/>
    <p:sldId id="348" r:id="rId39"/>
    <p:sldId id="349" r:id="rId40"/>
    <p:sldId id="350" r:id="rId41"/>
    <p:sldId id="341" r:id="rId42"/>
    <p:sldId id="342" r:id="rId43"/>
    <p:sldId id="343" r:id="rId44"/>
    <p:sldId id="344" r:id="rId45"/>
    <p:sldId id="351" r:id="rId46"/>
    <p:sldId id="346" r:id="rId47"/>
    <p:sldId id="347" r:id="rId48"/>
    <p:sldId id="352" r:id="rId49"/>
    <p:sldId id="294" r:id="rId5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5pPr>
    <a:lvl6pPr marL="2286000" algn="l" defTabSz="914400" rtl="0" eaLnBrk="1" latinLnBrk="0" hangingPunct="1">
      <a:defRPr kern="1200">
        <a:solidFill>
          <a:schemeClr val="bg1"/>
        </a:solidFill>
        <a:latin typeface="Arial" charset="0"/>
        <a:ea typeface="Lucida Sans Unicode" charset="0"/>
        <a:cs typeface="Lucida Sans Unicode" charset="0"/>
      </a:defRPr>
    </a:lvl6pPr>
    <a:lvl7pPr marL="2743200" algn="l" defTabSz="914400" rtl="0" eaLnBrk="1" latinLnBrk="0" hangingPunct="1">
      <a:defRPr kern="1200">
        <a:solidFill>
          <a:schemeClr val="bg1"/>
        </a:solidFill>
        <a:latin typeface="Arial" charset="0"/>
        <a:ea typeface="Lucida Sans Unicode" charset="0"/>
        <a:cs typeface="Lucida Sans Unicode" charset="0"/>
      </a:defRPr>
    </a:lvl7pPr>
    <a:lvl8pPr marL="3200400" algn="l" defTabSz="914400" rtl="0" eaLnBrk="1" latinLnBrk="0" hangingPunct="1">
      <a:defRPr kern="1200">
        <a:solidFill>
          <a:schemeClr val="bg1"/>
        </a:solidFill>
        <a:latin typeface="Arial" charset="0"/>
        <a:ea typeface="Lucida Sans Unicode" charset="0"/>
        <a:cs typeface="Lucida Sans Unicode" charset="0"/>
      </a:defRPr>
    </a:lvl8pPr>
    <a:lvl9pPr marL="3657600" algn="l" defTabSz="914400" rtl="0" eaLnBrk="1" latinLnBrk="0" hangingPunct="1">
      <a:defRPr kern="1200">
        <a:solidFill>
          <a:schemeClr val="bg1"/>
        </a:solidFill>
        <a:latin typeface="Arial" charset="0"/>
        <a:ea typeface="Lucida Sans Unicode" charset="0"/>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788" autoAdjust="0"/>
  </p:normalViewPr>
  <p:slideViewPr>
    <p:cSldViewPr>
      <p:cViewPr varScale="1">
        <p:scale>
          <a:sx n="62" d="100"/>
          <a:sy n="62" d="100"/>
        </p:scale>
        <p:origin x="-682"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5" Type="http://schemas.openxmlformats.org/officeDocument/2006/relationships/image" Target="../media/image56.png"/><Relationship Id="rId10" Type="http://schemas.openxmlformats.org/officeDocument/2006/relationships/image" Target="../media/image51.wmf"/><Relationship Id="rId4" Type="http://schemas.openxmlformats.org/officeDocument/2006/relationships/image" Target="../media/image45.png"/><Relationship Id="rId9" Type="http://schemas.openxmlformats.org/officeDocument/2006/relationships/image" Target="../media/image50.wmf"/><Relationship Id="rId14" Type="http://schemas.openxmlformats.org/officeDocument/2006/relationships/image" Target="../media/image5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GB"/>
          </a:p>
        </p:txBody>
      </p:sp>
      <p:sp>
        <p:nvSpPr>
          <p:cNvPr id="2051"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GB"/>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noFill/>
          <a:ln w="9525">
            <a:noFill/>
            <a:round/>
            <a:headEnd/>
            <a:tailEnd/>
          </a:ln>
          <a:effectLst/>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0" y="8685213"/>
            <a:ext cx="29702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GB"/>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FB2037D0-1D98-4B72-AA44-83EB847AE9EA}"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F51A757-A650-4A84-A688-A374405D5E10}" type="slidenum">
              <a:rPr lang="en-GB"/>
              <a:pPr/>
              <a:t>1</a:t>
            </a:fld>
            <a:endParaRPr lang="en-GB"/>
          </a:p>
        </p:txBody>
      </p:sp>
      <p:sp>
        <p:nvSpPr>
          <p:cNvPr id="430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3010" name="Rectangle 2"/>
          <p:cNvSpPr txBox="1">
            <a:spLocks noGrp="1"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34647-85A8-43CE-A248-7E776978D2AC}" type="slidenum">
              <a:rPr lang="en-US"/>
              <a:pPr/>
              <a:t>10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African American and Caucasiand primaliy had CD while Mexican americans had UC.. P-anca predicotr of pouchitis immune response variations across ethnic groups.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Harold swapped</a:t>
            </a:r>
            <a:r>
              <a:rPr lang="en-US" baseline="0" dirty="0" smtClean="0"/>
              <a:t> </a:t>
            </a:r>
            <a:r>
              <a:rPr lang="en-US" baseline="0" dirty="0" err="1" smtClean="0"/>
              <a:t>pic</a:t>
            </a:r>
            <a:r>
              <a:rPr lang="en-US" baseline="0" dirty="0" smtClean="0"/>
              <a:t> of intestines – Chris had said needed reversing during talk</a:t>
            </a:r>
            <a:endParaRPr lang="en-US" dirty="0"/>
          </a:p>
        </p:txBody>
      </p:sp>
      <p:sp>
        <p:nvSpPr>
          <p:cNvPr id="4" name="Slide Number Placeholder 3"/>
          <p:cNvSpPr>
            <a:spLocks noGrp="1"/>
          </p:cNvSpPr>
          <p:nvPr>
            <p:ph type="sldNum" idx="10"/>
          </p:nvPr>
        </p:nvSpPr>
        <p:spPr/>
        <p:txBody>
          <a:bodyPr/>
          <a:lstStyle/>
          <a:p>
            <a:fld id="{FB2037D0-1D98-4B72-AA44-83EB847AE9EA}"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1694FF6-8F92-426B-BEB4-F120EDD3023D}" type="slidenum">
              <a:rPr lang="en-GB"/>
              <a:pPr/>
              <a:t>13</a:t>
            </a:fld>
            <a:endParaRPr lang="en-GB"/>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F357B-BEEB-43F9-8C33-A08EA7FCA7C7}" type="slidenum">
              <a:rPr lang="en-US"/>
              <a:pPr/>
              <a:t>14</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685800" y="4343400"/>
            <a:ext cx="5486400" cy="4114800"/>
          </a:xfrm>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GB" sz="1200" kern="1200" dirty="0" smtClean="0">
                <a:solidFill>
                  <a:srgbClr val="000000"/>
                </a:solidFill>
                <a:latin typeface="Times New Roman" pitchFamily="16" charset="0"/>
                <a:ea typeface="+mn-ea"/>
                <a:cs typeface="+mn-cs"/>
              </a:rPr>
              <a:t>ATG16L1 is a key component in the formation of </a:t>
            </a:r>
            <a:r>
              <a:rPr lang="en-GB" sz="1200" kern="1200" dirty="0" err="1" smtClean="0">
                <a:solidFill>
                  <a:srgbClr val="000000"/>
                </a:solidFill>
                <a:latin typeface="Times New Roman" pitchFamily="16" charset="0"/>
                <a:ea typeface="+mn-ea"/>
                <a:cs typeface="+mn-cs"/>
              </a:rPr>
              <a:t>autophagosomes</a:t>
            </a:r>
            <a:r>
              <a:rPr lang="en-GB" sz="1200" kern="1200" dirty="0" smtClean="0">
                <a:solidFill>
                  <a:srgbClr val="000000"/>
                </a:solidFill>
                <a:latin typeface="Times New Roman" pitchFamily="16" charset="0"/>
                <a:ea typeface="+mn-ea"/>
                <a:cs typeface="+mn-cs"/>
              </a:rPr>
              <a:t> </a:t>
            </a:r>
            <a:endParaRPr lang="en-US" dirty="0" smtClean="0"/>
          </a:p>
          <a:p>
            <a:pPr rtl="0" fontAlgn="base"/>
            <a:r>
              <a:rPr lang="en-GB" sz="1200" kern="1200" dirty="0" err="1" smtClean="0">
                <a:solidFill>
                  <a:srgbClr val="000000"/>
                </a:solidFill>
                <a:latin typeface="Times New Roman" pitchFamily="16" charset="0"/>
                <a:ea typeface="+mn-ea"/>
                <a:cs typeface="+mn-cs"/>
              </a:rPr>
              <a:t>Autophagy</a:t>
            </a:r>
            <a:r>
              <a:rPr lang="en-GB" sz="1200" kern="1200" dirty="0" smtClean="0">
                <a:solidFill>
                  <a:srgbClr val="000000"/>
                </a:solidFill>
                <a:latin typeface="Times New Roman" pitchFamily="16" charset="0"/>
                <a:ea typeface="+mn-ea"/>
                <a:cs typeface="+mn-cs"/>
              </a:rPr>
              <a:t> is a process whereby damaged organelles or proteins are encapsulated inside a double membrane and targeted for </a:t>
            </a:r>
            <a:r>
              <a:rPr lang="en-GB" sz="1200" kern="1200" dirty="0" err="1" smtClean="0">
                <a:solidFill>
                  <a:srgbClr val="000000"/>
                </a:solidFill>
                <a:latin typeface="Times New Roman" pitchFamily="16" charset="0"/>
                <a:ea typeface="+mn-ea"/>
                <a:cs typeface="+mn-cs"/>
              </a:rPr>
              <a:t>lysosomal</a:t>
            </a:r>
            <a:r>
              <a:rPr lang="en-GB" sz="1200" kern="1200" dirty="0" smtClean="0">
                <a:solidFill>
                  <a:srgbClr val="000000"/>
                </a:solidFill>
                <a:latin typeface="Times New Roman" pitchFamily="16" charset="0"/>
                <a:ea typeface="+mn-ea"/>
                <a:cs typeface="+mn-cs"/>
              </a:rPr>
              <a:t> degradation </a:t>
            </a:r>
            <a:endParaRPr lang="en-US" dirty="0" smtClean="0"/>
          </a:p>
          <a:p>
            <a:pPr rtl="0" fontAlgn="base"/>
            <a:r>
              <a:rPr lang="en-GB" sz="1200" kern="1200" dirty="0" smtClean="0">
                <a:solidFill>
                  <a:srgbClr val="000000"/>
                </a:solidFill>
                <a:latin typeface="Times New Roman" pitchFamily="16" charset="0"/>
                <a:ea typeface="+mn-ea"/>
                <a:cs typeface="+mn-cs"/>
              </a:rPr>
              <a:t>Recently it has become clear that the </a:t>
            </a:r>
            <a:r>
              <a:rPr lang="en-GB" sz="1200" kern="1200" dirty="0" err="1" smtClean="0">
                <a:solidFill>
                  <a:srgbClr val="000000"/>
                </a:solidFill>
                <a:latin typeface="Times New Roman" pitchFamily="16" charset="0"/>
                <a:ea typeface="+mn-ea"/>
                <a:cs typeface="+mn-cs"/>
              </a:rPr>
              <a:t>autophagy</a:t>
            </a:r>
            <a:r>
              <a:rPr lang="en-GB" sz="1200" kern="1200" dirty="0" smtClean="0">
                <a:solidFill>
                  <a:srgbClr val="000000"/>
                </a:solidFill>
                <a:latin typeface="Times New Roman" pitchFamily="16" charset="0"/>
                <a:ea typeface="+mn-ea"/>
                <a:cs typeface="+mn-cs"/>
              </a:rPr>
              <a:t> pathway is also a crucial component of the innate immune system and is capable of capturing and degrading intracellular pathogens </a:t>
            </a:r>
            <a:endParaRPr lang="en-US" dirty="0" smtClean="0"/>
          </a:p>
          <a:p>
            <a:endParaRPr lang="en-US" dirty="0"/>
          </a:p>
        </p:txBody>
      </p:sp>
      <p:sp>
        <p:nvSpPr>
          <p:cNvPr id="4" name="Slide Number Placeholder 3"/>
          <p:cNvSpPr>
            <a:spLocks noGrp="1"/>
          </p:cNvSpPr>
          <p:nvPr>
            <p:ph type="sldNum" idx="10"/>
          </p:nvPr>
        </p:nvSpPr>
        <p:spPr/>
        <p:txBody>
          <a:bodyPr/>
          <a:lstStyle/>
          <a:p>
            <a:fld id="{FB2037D0-1D98-4B72-AA44-83EB847AE9EA}"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300625D-CDA6-4F84-ACF0-F95E0B008A24}" type="slidenum">
              <a:rPr lang="en-GB"/>
              <a:pPr/>
              <a:t>17</a:t>
            </a:fld>
            <a:endParaRPr lang="en-GB"/>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B5A00-235E-4E14-BD7A-19632AC35445}" type="slidenum">
              <a:rPr lang="en-US"/>
              <a:pPr/>
              <a:t>18</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685800" y="4343400"/>
            <a:ext cx="5486400" cy="4114800"/>
          </a:xfrm>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5BE2166-63F4-42A5-9AC2-3E735984A1A1}" type="slidenum">
              <a:rPr lang="en-GB"/>
              <a:pPr/>
              <a:t>2</a:t>
            </a:fld>
            <a:endParaRPr lang="en-GB"/>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EA09028-2F19-4B62-BC82-7B19DE3659CE}" type="slidenum">
              <a:rPr lang="en-GB"/>
              <a:pPr/>
              <a:t>20</a:t>
            </a:fld>
            <a:endParaRPr lang="en-GB"/>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key role of AA homozygote</a:t>
            </a:r>
            <a:endParaRPr lang="en-US" dirty="0"/>
          </a:p>
        </p:txBody>
      </p:sp>
      <p:sp>
        <p:nvSpPr>
          <p:cNvPr id="4" name="Slide Number Placeholder 3"/>
          <p:cNvSpPr>
            <a:spLocks noGrp="1"/>
          </p:cNvSpPr>
          <p:nvPr>
            <p:ph type="sldNum" idx="10"/>
          </p:nvPr>
        </p:nvSpPr>
        <p:spPr/>
        <p:txBody>
          <a:bodyPr/>
          <a:lstStyle/>
          <a:p>
            <a:fld id="{FB2037D0-1D98-4B72-AA44-83EB847AE9EA}"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E96F62-A2F2-4076-B567-16E4E5B487D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FB2037D0-1D98-4B72-AA44-83EB847AE9EA}"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50375A2-5A57-4E8A-B8A9-2CDC4BF27D33}" type="slidenum">
              <a:rPr lang="en-GB"/>
              <a:pPr/>
              <a:t>29</a:t>
            </a:fld>
            <a:endParaRPr lang="en-GB"/>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5BE2166-63F4-42A5-9AC2-3E735984A1A1}" type="slidenum">
              <a:rPr lang="en-GB"/>
              <a:pPr/>
              <a:t>3</a:t>
            </a:fld>
            <a:endParaRPr lang="en-GB"/>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DBF79E-5939-4066-8248-1E5771E7FBF0}" type="slidenum">
              <a:rPr lang="en-GB"/>
              <a:pPr/>
              <a:t>30</a:t>
            </a:fld>
            <a:endParaRPr lang="en-GB"/>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139E3E0-D377-45B2-BEF2-156567010A0F}" type="slidenum">
              <a:rPr lang="en-GB"/>
              <a:pPr/>
              <a:t>31</a:t>
            </a:fld>
            <a:endParaRPr lang="en-GB"/>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139E3E0-D377-45B2-BEF2-156567010A0F}" type="slidenum">
              <a:rPr lang="en-GB"/>
              <a:pPr/>
              <a:t>32</a:t>
            </a:fld>
            <a:endParaRPr lang="en-GB"/>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E372864-103A-442D-BAC0-C3703AB3F569}" type="slidenum">
              <a:rPr lang="en-GB"/>
              <a:pPr/>
              <a:t>33</a:t>
            </a:fld>
            <a:endParaRPr lang="en-GB"/>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685800" y="4343400"/>
            <a:ext cx="5486400" cy="4117975"/>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92B3D5-3D27-4371-8152-EA101B308800}" type="slidenum">
              <a:rPr lang="en-US"/>
              <a:pPr/>
              <a:t>34</a:t>
            </a:fld>
            <a:endParaRPr lang="en-US"/>
          </a:p>
        </p:txBody>
      </p:sp>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xfrm>
            <a:off x="685800" y="4343400"/>
            <a:ext cx="5486400" cy="4114800"/>
          </a:xfrm>
        </p:spPr>
        <p:txBody>
          <a:bodyPr/>
          <a:lstStyle/>
          <a:p>
            <a:endParaRPr lang="en-GB"/>
          </a:p>
        </p:txBody>
      </p:sp>
      <p:sp>
        <p:nvSpPr>
          <p:cNvPr id="190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294423D-F273-4433-8409-6555ECE29072}" type="slidenum">
              <a:rPr lang="en-GB" sz="1200">
                <a:latin typeface="Arial" charset="0"/>
              </a:rPr>
              <a:pPr algn="r" eaLnBrk="1" hangingPunct="1"/>
              <a:t>34</a:t>
            </a:fld>
            <a:endParaRPr lang="en-GB" sz="120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19162E-7B98-467F-B461-D9D546CA54F6}" type="slidenum">
              <a:rPr lang="en-US"/>
              <a:pPr/>
              <a:t>35</a:t>
            </a:fld>
            <a:endParaRPr lang="en-US"/>
          </a:p>
        </p:txBody>
      </p:sp>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xfrm>
            <a:off x="685800" y="4343400"/>
            <a:ext cx="5486400" cy="4114800"/>
          </a:xfrm>
          <a:noFill/>
        </p:spPr>
        <p:txBody>
          <a:bodyPr/>
          <a:lstStyle/>
          <a:p>
            <a:r>
              <a:rPr lang="en-GB" dirty="0"/>
              <a:t>With the information gathered from the questionnaires we are going to answer the following questions:</a:t>
            </a:r>
          </a:p>
          <a:p>
            <a:r>
              <a:rPr lang="en-GB" dirty="0"/>
              <a:t>Are there foods that….</a:t>
            </a:r>
          </a:p>
          <a:p>
            <a:r>
              <a:rPr lang="en-GB" dirty="0"/>
              <a:t>In order to get this output we want to cluster…</a:t>
            </a:r>
          </a:p>
        </p:txBody>
      </p:sp>
      <p:sp>
        <p:nvSpPr>
          <p:cNvPr id="1945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A9FDD24-9F1B-4A43-B179-001185FBAA8B}" type="slidenum">
              <a:rPr lang="en-NZ" sz="1200">
                <a:latin typeface="Arial" charset="0"/>
              </a:rPr>
              <a:pPr algn="r" eaLnBrk="1" hangingPunct="1"/>
              <a:t>35</a:t>
            </a:fld>
            <a:endParaRPr lang="en-NZ"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C2AB73-3917-4327-B616-2BD7A8B079DC}" type="slidenum">
              <a:rPr lang="en-US"/>
              <a:pPr/>
              <a:t>36</a:t>
            </a:fld>
            <a:endParaRPr lang="en-US"/>
          </a:p>
        </p:txBody>
      </p:sp>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CCFBAD7-0B32-44A1-8B87-0A355B1DB603}" type="slidenum">
              <a:rPr lang="en-GB" sz="1200">
                <a:latin typeface="Arial" charset="0"/>
              </a:rPr>
              <a:pPr algn="r" eaLnBrk="1" hangingPunct="1"/>
              <a:t>36</a:t>
            </a:fld>
            <a:endParaRPr lang="en-GB" sz="1200">
              <a:latin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685800" y="4343400"/>
            <a:ext cx="5486400" cy="4114800"/>
          </a:xfrm>
          <a:noFill/>
        </p:spPr>
        <p:txBody>
          <a:bodyPr/>
          <a:lstStyle/>
          <a:p>
            <a:pPr marL="228600" indent="-228600"/>
            <a:r>
              <a:rPr lang="en-US" dirty="0"/>
              <a:t>We built our model based on </a:t>
            </a:r>
            <a:r>
              <a:rPr lang="en-US" dirty="0" err="1"/>
              <a:t>McCullagh’s</a:t>
            </a:r>
            <a:r>
              <a:rPr lang="en-US" dirty="0"/>
              <a:t> ordinal regression.</a:t>
            </a:r>
          </a:p>
          <a:p>
            <a:pPr marL="228600" indent="-228600"/>
            <a:r>
              <a:rPr lang="en-US" dirty="0"/>
              <a:t>Instead of directly model the ordinal outcome, we make use of the underlying continuous latent variable,</a:t>
            </a:r>
          </a:p>
          <a:p>
            <a:pPr marL="228600" indent="-228600"/>
            <a:r>
              <a:rPr lang="en-US" dirty="0"/>
              <a:t>For example, the percentage of plant infected by late blight.</a:t>
            </a:r>
          </a:p>
          <a:p>
            <a:pPr marL="228600" indent="-228600"/>
            <a:r>
              <a:rPr lang="en-US" dirty="0"/>
              <a:t>We model the cumulative probability of ordinal score and the ordinal scores are defined by the estimated cut-points.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0DE2DB3-ECD9-4A0D-A8BD-114E9AF804EA}" type="slidenum">
              <a:rPr lang="en-US"/>
              <a:pPr/>
              <a:t>37</a:t>
            </a:fld>
            <a:endParaRPr lang="en-US"/>
          </a:p>
        </p:txBody>
      </p:sp>
      <p:sp>
        <p:nvSpPr>
          <p:cNvPr id="200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E4E302E-0310-4499-B41F-D1329FB64884}" type="slidenum">
              <a:rPr lang="en-GB" sz="1200">
                <a:latin typeface="Arial" charset="0"/>
              </a:rPr>
              <a:pPr algn="r" eaLnBrk="1" hangingPunct="1"/>
              <a:t>37</a:t>
            </a:fld>
            <a:endParaRPr lang="en-GB" sz="1200">
              <a:latin typeface="Arial" charset="0"/>
            </a:endParaRPr>
          </a:p>
        </p:txBody>
      </p:sp>
      <p:sp>
        <p:nvSpPr>
          <p:cNvPr id="200707" name="Slide Image Placeholder 1"/>
          <p:cNvSpPr>
            <a:spLocks noGrp="1" noRot="1" noChangeAspect="1" noTextEdit="1"/>
          </p:cNvSpPr>
          <p:nvPr>
            <p:ph type="sldImg"/>
          </p:nvPr>
        </p:nvSpPr>
        <p:spPr>
          <a:ln/>
        </p:spPr>
      </p:sp>
      <p:sp>
        <p:nvSpPr>
          <p:cNvPr id="200708" name="Notes Placeholder 2"/>
          <p:cNvSpPr>
            <a:spLocks noGrp="1"/>
          </p:cNvSpPr>
          <p:nvPr>
            <p:ph type="body" idx="1"/>
          </p:nvPr>
        </p:nvSpPr>
        <p:spPr>
          <a:xfrm>
            <a:off x="685800" y="4343400"/>
            <a:ext cx="5486400" cy="4114800"/>
          </a:xfrm>
        </p:spPr>
        <p:txBody>
          <a:bodyPr/>
          <a:lstStyle/>
          <a:p>
            <a:endParaRPr lang="en-GB"/>
          </a:p>
        </p:txBody>
      </p:sp>
      <p:sp>
        <p:nvSpPr>
          <p:cNvPr id="2007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943F5C5-D248-4FA0-A5C4-28BBDF2212A7}" type="slidenum">
              <a:rPr lang="en-NZ" sz="1200">
                <a:latin typeface="Arial" charset="0"/>
              </a:rPr>
              <a:pPr algn="r" eaLnBrk="1" hangingPunct="1"/>
              <a:t>37</a:t>
            </a:fld>
            <a:endParaRPr lang="en-NZ" sz="120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626B0514-A096-42D2-9572-A54DD239B294}" type="slidenum">
              <a:rPr lang="en-NZ">
                <a:latin typeface="Arial" pitchFamily="34" charset="0"/>
              </a:rPr>
              <a:pPr/>
              <a:t>38</a:t>
            </a:fld>
            <a:endParaRPr lang="en-NZ">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53983594-9B2B-446B-8D89-5753B7D7DC81}" type="slidenum">
              <a:rPr lang="en-NZ">
                <a:latin typeface="Arial" pitchFamily="34" charset="0"/>
              </a:rPr>
              <a:pPr/>
              <a:t>39</a:t>
            </a:fld>
            <a:endParaRPr lang="en-NZ">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hangingPunct="0"/>
            <a:r>
              <a:rPr lang="en-NZ" sz="1200" kern="1200" dirty="0" smtClean="0">
                <a:solidFill>
                  <a:srgbClr val="000000"/>
                </a:solidFill>
                <a:latin typeface="Times New Roman" pitchFamily="16" charset="0"/>
                <a:ea typeface="+mn-ea"/>
                <a:cs typeface="+mn-cs"/>
              </a:rPr>
              <a:t>We couldn’t wait to finally get our hands on the questionnaire data analysis Chris has performed (or as we got to see Chris’ analysis) we flicked through the different food groups and had a closer look at the vegetables. And what hit our eyes was a group of 5 vegetables that stand out at the top left corner: parsnip, carrot, kumara, boiled potatoes, yams, pumpkin. They all have comparable results: 5.2% reported adverse effects, 8,1% reported beneficial effects. </a:t>
            </a:r>
            <a:endParaRPr lang="en-US" dirty="0" smtClean="0"/>
          </a:p>
          <a:p>
            <a:pPr rtl="0" eaLnBrk="0" fontAlgn="base" hangingPunct="0"/>
            <a:r>
              <a:rPr lang="en-NZ" sz="1200" kern="1200" dirty="0" smtClean="0">
                <a:solidFill>
                  <a:srgbClr val="000000"/>
                </a:solidFill>
                <a:latin typeface="Times New Roman" pitchFamily="16" charset="0"/>
                <a:ea typeface="+mn-ea"/>
                <a:cs typeface="+mn-cs"/>
              </a:rPr>
              <a:t>And then 2 data points at the bottom right drew our attention - Corn and mushroom. Both have high proportions of reported adverse effects 49%, 39% and low proportions of reported beneficial effects 1.8% and 2%. The majority of individuals with Crohn’s disease seems to have problems with those foods. </a:t>
            </a:r>
            <a:endParaRPr lang="en-US" dirty="0" smtClean="0"/>
          </a:p>
          <a:p>
            <a:pPr rtl="0" eaLnBrk="0" fontAlgn="base" hangingPunct="0"/>
            <a:endParaRPr lang="en-NZ" sz="1200" kern="1200" dirty="0" smtClean="0">
              <a:solidFill>
                <a:srgbClr val="000000"/>
              </a:solidFill>
              <a:latin typeface="Times New Roman" pitchFamily="16" charset="0"/>
              <a:ea typeface="+mn-ea"/>
              <a:cs typeface="+mn-cs"/>
            </a:endParaRPr>
          </a:p>
          <a:p>
            <a:pPr rtl="0" eaLnBrk="0" fontAlgn="base" hangingPunct="0"/>
            <a:r>
              <a:rPr lang="en-NZ" sz="1200" kern="1200" dirty="0" smtClean="0">
                <a:solidFill>
                  <a:srgbClr val="000000"/>
                </a:solidFill>
                <a:latin typeface="Times New Roman" pitchFamily="16" charset="0"/>
                <a:ea typeface="+mn-ea"/>
                <a:cs typeface="+mn-cs"/>
              </a:rPr>
              <a:t>Interestingly we immediately associated the mushrooms with a known fact – they contain </a:t>
            </a:r>
            <a:r>
              <a:rPr lang="en-NZ" sz="1200" kern="1200" dirty="0" err="1" smtClean="0">
                <a:solidFill>
                  <a:srgbClr val="000000"/>
                </a:solidFill>
                <a:latin typeface="Times New Roman" pitchFamily="16" charset="0"/>
                <a:ea typeface="+mn-ea"/>
                <a:cs typeface="+mn-cs"/>
              </a:rPr>
              <a:t>ergothioneine</a:t>
            </a:r>
            <a:r>
              <a:rPr lang="en-NZ" sz="1200" kern="1200" dirty="0" smtClean="0">
                <a:solidFill>
                  <a:srgbClr val="000000"/>
                </a:solidFill>
                <a:latin typeface="Times New Roman" pitchFamily="16" charset="0"/>
                <a:ea typeface="+mn-ea"/>
                <a:cs typeface="+mn-cs"/>
              </a:rPr>
              <a:t>!</a:t>
            </a:r>
            <a:endParaRPr lang="en-GB" sz="1200" kern="1200" dirty="0" smtClean="0">
              <a:solidFill>
                <a:srgbClr val="000000"/>
              </a:solidFill>
              <a:latin typeface="Times New Roman" pitchFamily="16" charset="0"/>
              <a:ea typeface="+mn-ea"/>
              <a:cs typeface="+mn-cs"/>
            </a:endParaRPr>
          </a:p>
          <a:p>
            <a:endParaRPr lang="en-US" dirty="0"/>
          </a:p>
        </p:txBody>
      </p:sp>
      <p:sp>
        <p:nvSpPr>
          <p:cNvPr id="4" name="Slide Number Placeholder 3"/>
          <p:cNvSpPr>
            <a:spLocks noGrp="1"/>
          </p:cNvSpPr>
          <p:nvPr>
            <p:ph type="sldNum" idx="10"/>
          </p:nvPr>
        </p:nvSpPr>
        <p:spPr/>
        <p:txBody>
          <a:bodyPr/>
          <a:lstStyle/>
          <a:p>
            <a:fld id="{FB2037D0-1D98-4B72-AA44-83EB847AE9EA}"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7C7BA-CA9C-4F67-8491-3D09745CD812}" type="slidenum">
              <a:rPr lang="en-US"/>
              <a:pPr/>
              <a:t>41</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685800" y="4343400"/>
            <a:ext cx="5486400" cy="4114800"/>
          </a:xfrm>
        </p:spPr>
        <p:txBody>
          <a:bodyPr/>
          <a:lstStyle/>
          <a:p>
            <a:r>
              <a:rPr lang="en-US" dirty="0"/>
              <a:t>In fact – mushrooms show the highest levels of </a:t>
            </a:r>
            <a:r>
              <a:rPr lang="en-US" dirty="0" err="1"/>
              <a:t>Ergothioneine</a:t>
            </a:r>
            <a:r>
              <a:rPr lang="en-US" dirty="0"/>
              <a:t> in food. What is </a:t>
            </a:r>
            <a:r>
              <a:rPr lang="en-US" dirty="0" err="1"/>
              <a:t>Ergothioneine</a:t>
            </a:r>
            <a:r>
              <a:rPr lang="en-US" dirty="0"/>
              <a:t>.</a:t>
            </a:r>
          </a:p>
          <a:p>
            <a:r>
              <a:rPr lang="en-US" dirty="0" err="1"/>
              <a:t>Ergothioneine</a:t>
            </a:r>
            <a:r>
              <a:rPr lang="en-US" dirty="0"/>
              <a:t> is an amino acid with strong antioxidant properties. It is highly accumulated and preferentially localized within erythrocytes, in the liver, kidney’s and eyes where it provides cellular protection against oxidative stress. It is highly accumulated in red blood cells and can not be produced in humans. It is available only in the diet mainly from plants. Plants and fungi sequester </a:t>
            </a:r>
            <a:r>
              <a:rPr lang="en-US" dirty="0" err="1"/>
              <a:t>ergothioneine</a:t>
            </a:r>
            <a:r>
              <a:rPr lang="en-US" dirty="0"/>
              <a:t> from the soil where it is produced by fungi and mycobacterium such as mycobacterium </a:t>
            </a:r>
            <a:r>
              <a:rPr lang="en-US" dirty="0" err="1"/>
              <a:t>avium</a:t>
            </a:r>
            <a:r>
              <a:rPr lang="en-US" dirty="0"/>
              <a:t> </a:t>
            </a:r>
            <a:r>
              <a:rPr lang="en-US" dirty="0" err="1"/>
              <a:t>paratuberculosis</a:t>
            </a:r>
            <a:r>
              <a:rPr lang="en-US" dirty="0"/>
              <a:t>.</a:t>
            </a:r>
          </a:p>
          <a:p>
            <a:endParaRPr lang="en-US" dirty="0"/>
          </a:p>
          <a:p>
            <a:r>
              <a:rPr lang="en-US" dirty="0"/>
              <a:t>One controversial hypothesis of the cause of CD is that a specific infection with MAP drives mucosal inflammation. </a:t>
            </a:r>
          </a:p>
          <a:p>
            <a:endParaRPr lang="en-US" dirty="0"/>
          </a:p>
          <a:p>
            <a:r>
              <a:rPr lang="en-US" dirty="0"/>
              <a:t>But in fact it might not be the bacterium itself but one of it’s products and it’s somewhat imbalanced uptake in CD individuals.</a:t>
            </a:r>
          </a:p>
          <a:p>
            <a:endParaRPr lang="en-US" dirty="0"/>
          </a:p>
          <a:p>
            <a:endParaRPr lang="en-US" dirty="0"/>
          </a:p>
          <a:p>
            <a:endParaRPr lang="en-GB" dirty="0"/>
          </a:p>
          <a:p>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75673-75DD-47ED-A1F4-8CA0134B7025}" type="slidenum">
              <a:rPr lang="en-US"/>
              <a:pPr/>
              <a:t>42</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685800" y="4343400"/>
            <a:ext cx="5486400" cy="4114800"/>
          </a:xfrm>
        </p:spPr>
        <p:txBody>
          <a:bodyPr/>
          <a:lstStyle/>
          <a:p>
            <a:pPr>
              <a:spcBef>
                <a:spcPct val="50000"/>
              </a:spcBef>
            </a:pPr>
            <a:r>
              <a:rPr lang="en-NZ" dirty="0"/>
              <a:t>Here comes another fact into play that makes the mushroom’s </a:t>
            </a:r>
            <a:r>
              <a:rPr lang="en-NZ" dirty="0" err="1"/>
              <a:t>ergothioneine</a:t>
            </a:r>
            <a:r>
              <a:rPr lang="en-NZ" dirty="0"/>
              <a:t> content so interesting for us to study in CD. That is the organic </a:t>
            </a:r>
            <a:r>
              <a:rPr lang="en-NZ" dirty="0" err="1"/>
              <a:t>cation</a:t>
            </a:r>
            <a:r>
              <a:rPr lang="en-NZ" dirty="0"/>
              <a:t> transporter OCTN1! </a:t>
            </a:r>
            <a:r>
              <a:rPr lang="en-NZ" dirty="0" err="1"/>
              <a:t>Grundemann</a:t>
            </a:r>
            <a:r>
              <a:rPr lang="en-NZ" dirty="0"/>
              <a:t> et al identified this transporter as being THE </a:t>
            </a:r>
            <a:r>
              <a:rPr lang="en-NZ" dirty="0" err="1"/>
              <a:t>ergothioneine</a:t>
            </a:r>
            <a:r>
              <a:rPr lang="en-NZ" dirty="0"/>
              <a:t> transporter in 2005. </a:t>
            </a:r>
          </a:p>
          <a:p>
            <a:pPr>
              <a:spcBef>
                <a:spcPct val="50000"/>
              </a:spcBef>
            </a:pPr>
            <a:endParaRPr lang="en-NZ" dirty="0"/>
          </a:p>
          <a:p>
            <a:pPr>
              <a:spcBef>
                <a:spcPct val="50000"/>
              </a:spcBef>
            </a:pPr>
            <a:r>
              <a:rPr lang="en-NZ" dirty="0" err="1"/>
              <a:t>Carnithine</a:t>
            </a:r>
            <a:r>
              <a:rPr lang="en-NZ" dirty="0"/>
              <a:t> </a:t>
            </a:r>
            <a:r>
              <a:rPr lang="en-NZ" dirty="0">
                <a:sym typeface="Wingdings" pitchFamily="2" charset="2"/>
              </a:rPr>
              <a:t> </a:t>
            </a:r>
            <a:r>
              <a:rPr lang="en-NZ" dirty="0"/>
              <a:t>FA co-transport into mitochondria </a:t>
            </a:r>
            <a:endParaRPr lang="en-GB" dirty="0"/>
          </a:p>
          <a:p>
            <a:r>
              <a:rPr lang="en-NZ" dirty="0" err="1"/>
              <a:t>Ergothioneine</a:t>
            </a:r>
            <a:r>
              <a:rPr lang="en-NZ" dirty="0"/>
              <a:t> </a:t>
            </a:r>
            <a:r>
              <a:rPr lang="en-NZ" dirty="0">
                <a:sym typeface="Wingdings" pitchFamily="2" charset="2"/>
              </a:rPr>
              <a:t> antioxidant</a:t>
            </a:r>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81C30-A01D-4183-AEC7-DFD9DADBB263}" type="slidenum">
              <a:rPr lang="en-US"/>
              <a:pPr/>
              <a:t>43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685800" y="4343400"/>
            <a:ext cx="5486400" cy="4114800"/>
          </a:xfrm>
        </p:spPr>
        <p:txBody>
          <a:bodyPr/>
          <a:lstStyle/>
          <a:p>
            <a:r>
              <a:rPr lang="en-NZ"/>
              <a:t>In the same year, Taubert et al showed that one non-synonymous SNP at position 503 leads to a gain of function of the transporter showing an increased initial transport capacity for ergothioneine.</a:t>
            </a:r>
          </a:p>
          <a:p>
            <a:endParaRPr lang="en-NZ"/>
          </a:p>
          <a:p>
            <a:r>
              <a:rPr lang="en-NZ"/>
              <a:t>In other words carriers of the 503F variant might accumulate higher levels of the antioxidant ergothioneine in the cells (blood cells) which might trigger oxidative stress and may be therefore a risk factor in Crohn’s disease.</a:t>
            </a:r>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DA9B0C-DBFB-485D-8E32-61054BEAB332}" type="slidenum">
              <a:rPr lang="en-US"/>
              <a:pPr/>
              <a:t>44</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685800" y="4343400"/>
            <a:ext cx="5486400" cy="4114800"/>
          </a:xfrm>
        </p:spPr>
        <p:txBody>
          <a:bodyPr/>
          <a:lstStyle/>
          <a:p>
            <a:r>
              <a:rPr lang="en-NZ" dirty="0"/>
              <a:t>We have been studying this variant in our IBD cohort and as you know we couldn’t show a significant association of the OCTN1 non-synonymous SNP with CD patients in our cohort. </a:t>
            </a:r>
          </a:p>
          <a:p>
            <a:endParaRPr lang="en-NZ" dirty="0"/>
          </a:p>
          <a:p>
            <a:r>
              <a:rPr lang="en-NZ" dirty="0"/>
              <a:t>But with the biological background in mind and the new dietary questionnaire data the picture changes</a:t>
            </a:r>
          </a:p>
          <a:p>
            <a:endParaRPr lang="en-NZ" dirty="0"/>
          </a:p>
          <a:p>
            <a:r>
              <a:rPr lang="en-NZ" dirty="0"/>
              <a:t> </a:t>
            </a:r>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 analysed the 39% of people that reported adverse effects and the 2% of people that reported beneficial effects after eating mushrooms and match the dietary data with their OCTN1 genotype.</a:t>
            </a:r>
            <a:endParaRPr lang="en-GB" dirty="0"/>
          </a:p>
        </p:txBody>
      </p:sp>
      <p:sp>
        <p:nvSpPr>
          <p:cNvPr id="4" name="Slide Number Placeholder 3"/>
          <p:cNvSpPr>
            <a:spLocks noGrp="1"/>
          </p:cNvSpPr>
          <p:nvPr>
            <p:ph type="sldNum" idx="10"/>
          </p:nvPr>
        </p:nvSpPr>
        <p:spPr/>
        <p:txBody>
          <a:bodyPr/>
          <a:lstStyle/>
          <a:p>
            <a:fld id="{FB2037D0-1D98-4B72-AA44-83EB847AE9EA}"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2EA1-A845-48D5-A060-5443DA77C47B}" type="slidenum">
              <a:rPr lang="en-US"/>
              <a:pPr/>
              <a:t>46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685800" y="4343400"/>
            <a:ext cx="5486400" cy="4114800"/>
          </a:xfrm>
        </p:spPr>
        <p:txBody>
          <a:bodyPr/>
          <a:lstStyle/>
          <a:p>
            <a:r>
              <a:rPr lang="en-GB" dirty="0"/>
              <a:t>Grand Total	120	197	83</a:t>
            </a:r>
          </a:p>
          <a:p>
            <a:endParaRPr lang="en-GB" dirty="0"/>
          </a:p>
          <a:p>
            <a:r>
              <a:rPr lang="en-NZ" dirty="0"/>
              <a:t>And we got this result!! The graph shows the % of people with a certain genotypes </a:t>
            </a:r>
            <a:r>
              <a:rPr lang="en-NZ" dirty="0" err="1"/>
              <a:t>accross</a:t>
            </a:r>
            <a:r>
              <a:rPr lang="en-NZ" dirty="0"/>
              <a:t> the different response groups (def worse to def better) and I have left the makes no difference box out. </a:t>
            </a:r>
            <a:r>
              <a:rPr lang="en-GB" dirty="0"/>
              <a:t>What we can clearly see is that the ad</a:t>
            </a:r>
            <a:r>
              <a:rPr lang="en-US" dirty="0">
                <a:solidFill>
                  <a:srgbClr val="FF3300"/>
                </a:solidFill>
              </a:rPr>
              <a:t>verse effect response is significantly increased (p=0.01) in CD individuals carrying the risk T allele. The proportion of the </a:t>
            </a:r>
            <a:r>
              <a:rPr lang="en-US" dirty="0" err="1">
                <a:solidFill>
                  <a:srgbClr val="FF3300"/>
                </a:solidFill>
              </a:rPr>
              <a:t>wildtype</a:t>
            </a:r>
            <a:r>
              <a:rPr lang="en-US" dirty="0">
                <a:solidFill>
                  <a:srgbClr val="FF3300"/>
                </a:solidFill>
              </a:rPr>
              <a:t> C allele increases towards individuals with CD that reported beneficial effects. The most exciting point for us was that after Chris Triggs had applied the Fisher exact test he proofed it to be statistically significant. </a:t>
            </a:r>
            <a:endParaRPr lang="en-GB" dirty="0"/>
          </a:p>
          <a:p>
            <a:endParaRPr lang="en-NZ" dirty="0"/>
          </a:p>
          <a:p>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FF162-22D9-4AF1-9E30-17169CEE2B0A}" type="slidenum">
              <a:rPr lang="en-US"/>
              <a:pPr/>
              <a:t>47</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685800" y="4343400"/>
            <a:ext cx="5486400" cy="4114800"/>
          </a:xfrm>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41413" y="685800"/>
            <a:ext cx="4575175" cy="3430588"/>
          </a:xfrm>
          <a:ln/>
        </p:spPr>
      </p:sp>
      <p:sp>
        <p:nvSpPr>
          <p:cNvPr id="109571" name="Notes Placeholder 2"/>
          <p:cNvSpPr>
            <a:spLocks noGrp="1"/>
          </p:cNvSpPr>
          <p:nvPr>
            <p:ph type="body" idx="1"/>
          </p:nvPr>
        </p:nvSpPr>
        <p:spPr>
          <a:noFill/>
          <a:ln/>
        </p:spPr>
        <p:txBody>
          <a:bodyPr lIns="88154" tIns="44077" rIns="88154" bIns="44077"/>
          <a:lstStyle/>
          <a:p>
            <a:endParaRPr lang="en-NZ" smtClean="0"/>
          </a:p>
        </p:txBody>
      </p:sp>
      <p:sp>
        <p:nvSpPr>
          <p:cNvPr id="109572" name="Slide Number Placeholder 3"/>
          <p:cNvSpPr txBox="1">
            <a:spLocks noGrp="1"/>
          </p:cNvSpPr>
          <p:nvPr/>
        </p:nvSpPr>
        <p:spPr bwMode="auto">
          <a:xfrm>
            <a:off x="3883025" y="8685213"/>
            <a:ext cx="2973388" cy="457200"/>
          </a:xfrm>
          <a:prstGeom prst="rect">
            <a:avLst/>
          </a:prstGeom>
          <a:noFill/>
          <a:ln w="9525">
            <a:noFill/>
            <a:miter lim="800000"/>
            <a:headEnd/>
            <a:tailEnd/>
          </a:ln>
        </p:spPr>
        <p:txBody>
          <a:bodyPr lIns="88154" tIns="44077" rIns="88154" bIns="44077" anchor="b"/>
          <a:lstStyle/>
          <a:p>
            <a:pPr algn="r" defTabSz="844550"/>
            <a:fld id="{43C12AD3-768D-4C60-8156-F896EF1D7A2C}" type="slidenum">
              <a:rPr lang="en-GB" sz="1200"/>
              <a:pPr algn="r" defTabSz="844550"/>
              <a:t>48</a:t>
            </a:fld>
            <a:endParaRPr lang="en-GB"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8DDA723-363A-433C-A41F-0CEBCCD2528E}" type="slidenum">
              <a:rPr lang="en-GB"/>
              <a:pPr/>
              <a:t>49</a:t>
            </a:fld>
            <a:endParaRPr lang="en-GB"/>
          </a:p>
        </p:txBody>
      </p:sp>
      <p:sp>
        <p:nvSpPr>
          <p:cNvPr id="819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1922" name="Rectangle 2"/>
          <p:cNvSpPr txBox="1">
            <a:spLocks noGrp="1"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EB9EA3-9EE3-420F-B5A2-08CD2DD30698}" type="slidenum">
              <a:rPr lang="en-GB"/>
              <a:pPr/>
              <a:t>5</a:t>
            </a:fld>
            <a:endParaRPr lang="en-GB"/>
          </a:p>
        </p:txBody>
      </p:sp>
      <p:sp>
        <p:nvSpPr>
          <p:cNvPr id="532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3250" name="Rectangle 2"/>
          <p:cNvSpPr txBox="1">
            <a:spLocks noGrp="1"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FCD12A-3B31-44E5-B748-E572772D82CB}" type="slidenum">
              <a:rPr lang="en-GB"/>
              <a:pPr/>
              <a:t>6</a:t>
            </a:fld>
            <a:endParaRPr lang="en-GB"/>
          </a:p>
        </p:txBody>
      </p:sp>
      <p:sp>
        <p:nvSpPr>
          <p:cNvPr id="5427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4274" name="Rectangle 2"/>
          <p:cNvSpPr txBox="1">
            <a:spLocks noGrp="1" noChangeArrowheads="1"/>
          </p:cNvSpPr>
          <p:nvPr>
            <p:ph type="body"/>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0CF5CB2-97AA-4012-AD4A-D9BB6B9E299D}" type="slidenum">
              <a:rPr lang="en-GB"/>
              <a:pPr/>
              <a:t>7</a:t>
            </a:fld>
            <a:endParaRPr lang="en-GB"/>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5298" name="Text Box 2"/>
          <p:cNvSpPr txBox="1">
            <a:spLocks noGrp="1" noChangeArrowheads="1"/>
          </p:cNvSpPr>
          <p:nvPr>
            <p:ph type="body"/>
          </p:nvPr>
        </p:nvSpPr>
        <p:spPr bwMode="auto">
          <a:xfrm>
            <a:off x="685800" y="4343400"/>
            <a:ext cx="5486400" cy="4114800"/>
          </a:xfrm>
          <a:prstGeom prst="rect">
            <a:avLst/>
          </a:prstGeom>
          <a:noFill/>
          <a:ln>
            <a:round/>
            <a:headEnd/>
            <a:tailEnd/>
          </a:ln>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a:latin typeface="Arial" charset="0"/>
                <a:ea typeface="Lucida Sans Unicode" charset="0"/>
                <a:cs typeface="Lucida Sans Unicode" charset="0"/>
              </a:rPr>
              <a:t>2 subphenotypes of IBD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937DC-FCBE-4ACB-966B-3BCE856BB184}" type="slidenum">
              <a:rPr lang="en-US"/>
              <a:pPr/>
              <a:t>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develop at any age, typically 9 –</a:t>
            </a:r>
            <a:r>
              <a:rPr lang="en-US" baseline="0" dirty="0" smtClean="0"/>
              <a:t> </a:t>
            </a:r>
            <a:r>
              <a:rPr lang="en-US" dirty="0" smtClean="0"/>
              <a:t>15</a:t>
            </a:r>
          </a:p>
          <a:p>
            <a:r>
              <a:rPr lang="en-US" dirty="0" smtClean="0"/>
              <a:t>Presenting</a:t>
            </a:r>
            <a:r>
              <a:rPr lang="en-US" baseline="0" dirty="0" smtClean="0"/>
              <a:t> symptoms; abdominal pain, bleeding, </a:t>
            </a:r>
            <a:r>
              <a:rPr lang="en-US" baseline="0" dirty="0" err="1" smtClean="0"/>
              <a:t>diarrhoea</a:t>
            </a:r>
            <a:r>
              <a:rPr lang="en-US" baseline="0" dirty="0" smtClean="0"/>
              <a:t>, weight loss</a:t>
            </a:r>
          </a:p>
          <a:p>
            <a:r>
              <a:rPr lang="en-US" baseline="0" dirty="0" smtClean="0"/>
              <a:t>Not observed among Maori – ethnic differentiation observed else where in the world</a:t>
            </a:r>
          </a:p>
          <a:p>
            <a:endParaRPr lang="en-US" dirty="0" smtClean="0"/>
          </a:p>
          <a:p>
            <a:endParaRPr lang="en-US" dirty="0"/>
          </a:p>
        </p:txBody>
      </p:sp>
      <p:sp>
        <p:nvSpPr>
          <p:cNvPr id="4" name="Slide Number Placeholder 3"/>
          <p:cNvSpPr>
            <a:spLocks noGrp="1"/>
          </p:cNvSpPr>
          <p:nvPr>
            <p:ph type="sldNum" idx="10"/>
          </p:nvPr>
        </p:nvSpPr>
        <p:spPr/>
        <p:txBody>
          <a:bodyPr/>
          <a:lstStyle/>
          <a:p>
            <a:fld id="{FB2037D0-1D98-4B72-AA44-83EB847AE9E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F247B44-3766-49E6-AC31-E4D6D8CBF32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D0118EA-AC05-487F-94AB-F4D87D6C52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F0F6DD6-44F6-4374-BCFF-0473F678612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US"/>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US"/>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AC1EB2B3-C02F-4792-B9EB-F1E91C34B76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32013" cy="474663"/>
          </a:xfrm>
        </p:spPr>
        <p:txBody>
          <a:bodyPr/>
          <a:lstStyle>
            <a:lvl1pPr>
              <a:defRPr/>
            </a:lvl1pPr>
          </a:lstStyle>
          <a:p>
            <a:endParaRPr lang="en-US"/>
          </a:p>
        </p:txBody>
      </p:sp>
      <p:sp>
        <p:nvSpPr>
          <p:cNvPr id="6" name="Footer Placeholder 5"/>
          <p:cNvSpPr>
            <a:spLocks noGrp="1"/>
          </p:cNvSpPr>
          <p:nvPr>
            <p:ph type="ftr" idx="11"/>
          </p:nvPr>
        </p:nvSpPr>
        <p:spPr>
          <a:xfrm>
            <a:off x="3124200" y="6245225"/>
            <a:ext cx="2894013" cy="474663"/>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32013" cy="474663"/>
          </a:xfrm>
        </p:spPr>
        <p:txBody>
          <a:bodyPr/>
          <a:lstStyle>
            <a:lvl1pPr>
              <a:defRPr/>
            </a:lvl1pPr>
          </a:lstStyle>
          <a:p>
            <a:fld id="{CC63BC2E-B1C3-4B1C-BA8F-5A38F973D58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FB4CEC-97E4-4AC5-B1B8-9C4373140A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43F11A9-CF37-4242-A7A3-E9F2903862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FCE6454-7338-4B9A-A43F-542488B335A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F768740-5298-4EF9-BB95-D8BDEA37D8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D977684-E00C-401F-9000-D2EDFEF88F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C54C561-E996-418D-A7BC-42DED816496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EDEFE35-935B-42BE-AC0C-DF69B595393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D609CF8-C21E-4173-96AB-FC9A364943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858000"/>
          </a:xfrm>
          <a:prstGeom prst="rect">
            <a:avLst/>
          </a:prstGeom>
          <a:solidFill>
            <a:srgbClr val="EBE8D9"/>
          </a:solidFill>
          <a:ln w="9525">
            <a:noFill/>
            <a:round/>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Rectangle 4"/>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en-US"/>
          </a:p>
        </p:txBody>
      </p:sp>
      <p:sp>
        <p:nvSpPr>
          <p:cNvPr id="1029" name="Rectangle 5"/>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en-US"/>
          </a:p>
        </p:txBody>
      </p:sp>
      <p:sp>
        <p:nvSpPr>
          <p:cNvPr id="1030" name="Rectangle 6"/>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fld id="{A83A2FC0-9DAD-40B7-BD2A-6EAEF6211687}" type="slidenum">
              <a:rPr lang="en-US"/>
              <a:pPr/>
              <a:t>‹#›</a:t>
            </a:fld>
            <a:endParaRPr lang="en-US"/>
          </a:p>
        </p:txBody>
      </p:sp>
      <p:pic>
        <p:nvPicPr>
          <p:cNvPr id="1031" name="Picture 7"/>
          <p:cNvPicPr>
            <a:picLocks noChangeAspect="1" noChangeArrowheads="1"/>
          </p:cNvPicPr>
          <p:nvPr/>
        </p:nvPicPr>
        <p:blipFill>
          <a:blip r:embed="rId15" cstate="print"/>
          <a:srcRect/>
          <a:stretch>
            <a:fillRect/>
          </a:stretch>
        </p:blipFill>
        <p:spPr bwMode="auto">
          <a:xfrm>
            <a:off x="0" y="0"/>
            <a:ext cx="9144000" cy="966788"/>
          </a:xfrm>
          <a:prstGeom prst="rect">
            <a:avLst/>
          </a:prstGeom>
          <a:noFill/>
          <a:ln w="9525">
            <a:noFill/>
            <a:round/>
            <a:headEnd/>
            <a:tailEnd/>
          </a:ln>
          <a:effectLst/>
        </p:spPr>
      </p:pic>
      <p:sp>
        <p:nvSpPr>
          <p:cNvPr id="1032" name="Rectangle 8"/>
          <p:cNvSpPr>
            <a:spLocks noChangeArrowheads="1"/>
          </p:cNvSpPr>
          <p:nvPr/>
        </p:nvSpPr>
        <p:spPr bwMode="auto">
          <a:xfrm>
            <a:off x="684213" y="188913"/>
            <a:ext cx="4572000" cy="825500"/>
          </a:xfrm>
          <a:prstGeom prst="rect">
            <a:avLst/>
          </a:prstGeom>
          <a:noFill/>
          <a:ln w="9525">
            <a:noFill/>
            <a:round/>
            <a:headEnd/>
            <a:tailEnd/>
          </a:ln>
          <a:effectLst/>
        </p:spPr>
        <p:txBody>
          <a:bodyPr lIns="90000" tIns="46800" rIns="90000" bIns="46800">
            <a:spAutoFit/>
          </a:bodyPr>
          <a:lstStyle/>
          <a:p>
            <a:pPr>
              <a:tabLst>
                <a:tab pos="723900" algn="l"/>
                <a:tab pos="1447800" algn="l"/>
                <a:tab pos="2171700" algn="l"/>
                <a:tab pos="2895600" algn="l"/>
                <a:tab pos="3619500" algn="l"/>
                <a:tab pos="4343400" algn="l"/>
              </a:tabLst>
            </a:pPr>
            <a:r>
              <a:rPr lang="en-NZ" sz="2400" b="1">
                <a:solidFill>
                  <a:srgbClr val="FF9900"/>
                </a:solidFill>
                <a:latin typeface="Times New Roman" pitchFamily="16" charset="0"/>
              </a:rPr>
              <a:t>Nutrigenomics</a:t>
            </a:r>
          </a:p>
          <a:p>
            <a:pPr>
              <a:tabLst>
                <a:tab pos="723900" algn="l"/>
                <a:tab pos="1447800" algn="l"/>
                <a:tab pos="2171700" algn="l"/>
                <a:tab pos="2895600" algn="l"/>
                <a:tab pos="3619500" algn="l"/>
                <a:tab pos="4343400" algn="l"/>
              </a:tabLst>
            </a:pPr>
            <a:r>
              <a:rPr lang="en-NZ" sz="2400" b="1">
                <a:solidFill>
                  <a:srgbClr val="FFFFFF"/>
                </a:solidFill>
                <a:latin typeface="Times New Roman" pitchFamily="16" charset="0"/>
              </a:rPr>
              <a:t>NEW ZEALAND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2pPr>
      <a:lvl3pPr marL="1143000" indent="-22860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3pPr>
      <a:lvl4pPr marL="1600200" indent="-22860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4pPr>
      <a:lvl5pPr marL="2057400" indent="-22860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b="1">
          <a:solidFill>
            <a:srgbClr val="009999"/>
          </a:solidFill>
          <a:latin typeface="Arial" charset="0"/>
          <a:ea typeface="Lucida Sans Unicode" charset="0"/>
          <a:cs typeface="Lucida Sans Unicode" charset="0"/>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9.bin"/><Relationship Id="rId18" Type="http://schemas.openxmlformats.org/officeDocument/2006/relationships/oleObject" Target="../embeddings/oleObject14.bin"/><Relationship Id="rId26" Type="http://schemas.openxmlformats.org/officeDocument/2006/relationships/oleObject" Target="../embeddings/oleObject22.bin"/><Relationship Id="rId3" Type="http://schemas.openxmlformats.org/officeDocument/2006/relationships/notesSlide" Target="../notesSlides/notesSlide36.xml"/><Relationship Id="rId21" Type="http://schemas.openxmlformats.org/officeDocument/2006/relationships/oleObject" Target="../embeddings/oleObject17.bin"/><Relationship Id="rId7" Type="http://schemas.openxmlformats.org/officeDocument/2006/relationships/oleObject" Target="../embeddings/oleObject4.bin"/><Relationship Id="rId12" Type="http://schemas.openxmlformats.org/officeDocument/2006/relationships/oleObject" Target="../embeddings/oleObject8.bin"/><Relationship Id="rId17" Type="http://schemas.openxmlformats.org/officeDocument/2006/relationships/oleObject" Target="../embeddings/oleObject13.bin"/><Relationship Id="rId25" Type="http://schemas.openxmlformats.org/officeDocument/2006/relationships/oleObject" Target="../embeddings/oleObject21.bin"/><Relationship Id="rId2" Type="http://schemas.openxmlformats.org/officeDocument/2006/relationships/slideLayout" Target="../slideLayouts/slideLayout7.xml"/><Relationship Id="rId16" Type="http://schemas.openxmlformats.org/officeDocument/2006/relationships/oleObject" Target="../embeddings/oleObject12.bin"/><Relationship Id="rId20" Type="http://schemas.openxmlformats.org/officeDocument/2006/relationships/oleObject" Target="../embeddings/oleObject16.bin"/><Relationship Id="rId29" Type="http://schemas.openxmlformats.org/officeDocument/2006/relationships/oleObject" Target="../embeddings/oleObject25.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7.bin"/><Relationship Id="rId24" Type="http://schemas.openxmlformats.org/officeDocument/2006/relationships/oleObject" Target="../embeddings/oleObject20.bin"/><Relationship Id="rId5" Type="http://schemas.openxmlformats.org/officeDocument/2006/relationships/oleObject" Target="../embeddings/oleObject2.bin"/><Relationship Id="rId15" Type="http://schemas.openxmlformats.org/officeDocument/2006/relationships/oleObject" Target="../embeddings/oleObject11.bin"/><Relationship Id="rId23" Type="http://schemas.openxmlformats.org/officeDocument/2006/relationships/oleObject" Target="../embeddings/oleObject19.bin"/><Relationship Id="rId28" Type="http://schemas.openxmlformats.org/officeDocument/2006/relationships/oleObject" Target="../embeddings/oleObject24.bin"/><Relationship Id="rId10" Type="http://schemas.openxmlformats.org/officeDocument/2006/relationships/image" Target="../media/image57.jpeg"/><Relationship Id="rId19" Type="http://schemas.openxmlformats.org/officeDocument/2006/relationships/oleObject" Target="../embeddings/oleObject15.bin"/><Relationship Id="rId31" Type="http://schemas.openxmlformats.org/officeDocument/2006/relationships/oleObject" Target="../embeddings/oleObject2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0.bin"/><Relationship Id="rId22" Type="http://schemas.openxmlformats.org/officeDocument/2006/relationships/oleObject" Target="../embeddings/oleObject18.bin"/><Relationship Id="rId27" Type="http://schemas.openxmlformats.org/officeDocument/2006/relationships/oleObject" Target="../embeddings/oleObject23.bin"/><Relationship Id="rId30"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emf"/><Relationship Id="rId7" Type="http://schemas.openxmlformats.org/officeDocument/2006/relationships/image" Target="../media/image6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hyperlink" Target="http://www.johnes.org/sheep/_EM_scanning.html" TargetMode="External"/><Relationship Id="rId4" Type="http://schemas.openxmlformats.org/officeDocument/2006/relationships/image" Target="../media/image78.jpeg"/></Relationships>
</file>

<file path=ppt/slides/_rels/slide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48.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0" y="0"/>
            <a:ext cx="9144000" cy="966788"/>
          </a:xfrm>
          <a:prstGeom prst="rect">
            <a:avLst/>
          </a:prstGeom>
          <a:noFill/>
          <a:ln w="9525">
            <a:noFill/>
            <a:round/>
            <a:headEnd/>
            <a:tailEnd/>
          </a:ln>
          <a:effectLst/>
        </p:spPr>
      </p:pic>
      <p:sp>
        <p:nvSpPr>
          <p:cNvPr id="3074" name="Text Box 2"/>
          <p:cNvSpPr txBox="1">
            <a:spLocks noChangeArrowheads="1"/>
          </p:cNvSpPr>
          <p:nvPr/>
        </p:nvSpPr>
        <p:spPr bwMode="auto">
          <a:xfrm>
            <a:off x="590550" y="193675"/>
            <a:ext cx="2095500" cy="669925"/>
          </a:xfrm>
          <a:prstGeom prst="rect">
            <a:avLst/>
          </a:prstGeom>
          <a:noFill/>
          <a:ln w="9525">
            <a:noFill/>
            <a:round/>
            <a:headEnd/>
            <a:tailEnd/>
          </a:ln>
          <a:effectLst/>
        </p:spPr>
        <p:txBody>
          <a:bodyPr wrap="none" lIns="90000" tIns="46800" rIns="90000" bIns="46800">
            <a:spAutoFit/>
          </a:bodyPr>
          <a:lstStyle/>
          <a:p>
            <a:pPr>
              <a:lnSpc>
                <a:spcPct val="105000"/>
              </a:lnSpc>
              <a:tabLst>
                <a:tab pos="723900" algn="l"/>
                <a:tab pos="1447800" algn="l"/>
              </a:tabLst>
            </a:pPr>
            <a:r>
              <a:rPr lang="en-NZ" sz="2400" b="1">
                <a:solidFill>
                  <a:srgbClr val="FF9900"/>
                </a:solidFill>
                <a:latin typeface="Times New Roman" pitchFamily="16" charset="0"/>
              </a:rPr>
              <a:t>Nutrigenomics</a:t>
            </a:r>
          </a:p>
          <a:p>
            <a:pPr>
              <a:lnSpc>
                <a:spcPct val="105000"/>
              </a:lnSpc>
              <a:tabLst>
                <a:tab pos="723900" algn="l"/>
                <a:tab pos="1447800" algn="l"/>
              </a:tabLst>
            </a:pPr>
            <a:r>
              <a:rPr lang="en-NZ" sz="1200" b="1">
                <a:solidFill>
                  <a:srgbClr val="FFFFFF"/>
                </a:solidFill>
                <a:latin typeface="Times New Roman" pitchFamily="16" charset="0"/>
              </a:rPr>
              <a:t>NEW ZEALAND</a:t>
            </a:r>
          </a:p>
        </p:txBody>
      </p:sp>
      <p:pic>
        <p:nvPicPr>
          <p:cNvPr id="3075" name="Picture 3"/>
          <p:cNvPicPr>
            <a:picLocks noChangeAspect="1" noChangeArrowheads="1"/>
          </p:cNvPicPr>
          <p:nvPr/>
        </p:nvPicPr>
        <p:blipFill>
          <a:blip r:embed="rId4" cstate="print"/>
          <a:srcRect/>
          <a:stretch>
            <a:fillRect/>
          </a:stretch>
        </p:blipFill>
        <p:spPr bwMode="auto">
          <a:xfrm>
            <a:off x="6300788" y="5580063"/>
            <a:ext cx="2579687" cy="1228725"/>
          </a:xfrm>
          <a:prstGeom prst="rect">
            <a:avLst/>
          </a:prstGeom>
          <a:noFill/>
          <a:ln w="9525">
            <a:noFill/>
            <a:round/>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242888" y="5400675"/>
            <a:ext cx="1557337" cy="1395413"/>
          </a:xfrm>
          <a:prstGeom prst="rect">
            <a:avLst/>
          </a:prstGeom>
          <a:noFill/>
          <a:ln w="9525">
            <a:noFill/>
            <a:round/>
            <a:headEnd/>
            <a:tailEnd/>
          </a:ln>
          <a:effectLst/>
        </p:spPr>
      </p:pic>
      <p:sp>
        <p:nvSpPr>
          <p:cNvPr id="3077" name="Rectangle 5"/>
          <p:cNvSpPr>
            <a:spLocks noChangeArrowheads="1"/>
          </p:cNvSpPr>
          <p:nvPr/>
        </p:nvSpPr>
        <p:spPr bwMode="auto">
          <a:xfrm>
            <a:off x="685800" y="2130425"/>
            <a:ext cx="7772400" cy="1470025"/>
          </a:xfrm>
          <a:prstGeom prst="rect">
            <a:avLst/>
          </a:prstGeom>
          <a:noFill/>
          <a:ln w="9525">
            <a:noFill/>
            <a:round/>
            <a:headEnd/>
            <a:tailEnd/>
          </a:ln>
          <a:effectLst/>
        </p:spPr>
        <p:txBody>
          <a:bodyPr wrap="none" anchor="ctr"/>
          <a:lstStyle/>
          <a:p>
            <a:endParaRPr lang="en-US"/>
          </a:p>
        </p:txBody>
      </p:sp>
      <p:sp>
        <p:nvSpPr>
          <p:cNvPr id="3078" name="Rectangle 6"/>
          <p:cNvSpPr>
            <a:spLocks noChangeArrowheads="1"/>
          </p:cNvSpPr>
          <p:nvPr/>
        </p:nvSpPr>
        <p:spPr bwMode="auto">
          <a:xfrm>
            <a:off x="1371600" y="3886200"/>
            <a:ext cx="6400800" cy="1752600"/>
          </a:xfrm>
          <a:prstGeom prst="rect">
            <a:avLst/>
          </a:prstGeom>
          <a:noFill/>
          <a:ln w="9525">
            <a:noFill/>
            <a:round/>
            <a:headEnd/>
            <a:tailEnd/>
          </a:ln>
          <a:effectLst/>
        </p:spPr>
        <p:txBody>
          <a:bodyPr wrap="none" anchor="ctr"/>
          <a:lstStyle/>
          <a:p>
            <a:endParaRPr lang="en-US"/>
          </a:p>
        </p:txBody>
      </p:sp>
      <p:sp>
        <p:nvSpPr>
          <p:cNvPr id="3079" name="Rectangle 7"/>
          <p:cNvSpPr>
            <a:spLocks noChangeArrowheads="1"/>
          </p:cNvSpPr>
          <p:nvPr/>
        </p:nvSpPr>
        <p:spPr bwMode="auto">
          <a:xfrm>
            <a:off x="502864" y="1412875"/>
            <a:ext cx="8222421" cy="1325620"/>
          </a:xfrm>
          <a:prstGeom prst="rect">
            <a:avLst/>
          </a:prstGeom>
          <a:noFill/>
          <a:ln w="9525">
            <a:noFill/>
            <a:round/>
            <a:headEnd/>
            <a:tailEnd/>
          </a:ln>
          <a:effectLst/>
        </p:spPr>
        <p:txBody>
          <a:bodyPr wrap="none" lIns="90000" tIns="46800" rIns="90000" bIns="46800">
            <a:spAutoFit/>
          </a:bodyPr>
          <a:lstStyle/>
          <a:p>
            <a:pPr algn="ctr">
              <a:tabLst>
                <a:tab pos="723900" algn="l"/>
                <a:tab pos="1447800" algn="l"/>
                <a:tab pos="2171700" algn="l"/>
                <a:tab pos="2895600" algn="l"/>
                <a:tab pos="3619500" algn="l"/>
                <a:tab pos="4343400" algn="l"/>
              </a:tabLst>
            </a:pPr>
            <a:r>
              <a:rPr lang="en-AU" sz="4800" dirty="0">
                <a:solidFill>
                  <a:srgbClr val="009999"/>
                </a:solidFill>
                <a:effectLst>
                  <a:outerShdw blurRad="38100" dist="38100" dir="2700000" algn="tl">
                    <a:srgbClr val="C0C0C0"/>
                  </a:outerShdw>
                </a:effectLst>
                <a:latin typeface="Verdana" pitchFamily="32" charset="0"/>
              </a:rPr>
              <a:t>Nutrigenomics </a:t>
            </a:r>
          </a:p>
          <a:p>
            <a:pPr algn="ctr">
              <a:tabLst>
                <a:tab pos="723900" algn="l"/>
                <a:tab pos="1447800" algn="l"/>
                <a:tab pos="2171700" algn="l"/>
                <a:tab pos="2895600" algn="l"/>
                <a:tab pos="3619500" algn="l"/>
                <a:tab pos="4343400" algn="l"/>
              </a:tabLst>
            </a:pPr>
            <a:r>
              <a:rPr lang="en-AU" sz="3200" dirty="0" smtClean="0">
                <a:solidFill>
                  <a:srgbClr val="009999"/>
                </a:solidFill>
                <a:effectLst>
                  <a:outerShdw blurRad="38100" dist="38100" dir="2700000" algn="tl">
                    <a:srgbClr val="C0C0C0"/>
                  </a:outerShdw>
                </a:effectLst>
                <a:latin typeface="Verdana" pitchFamily="32" charset="0"/>
              </a:rPr>
              <a:t>- A source of new statistical challenges</a:t>
            </a:r>
            <a:endParaRPr lang="en-AU" sz="3200" dirty="0">
              <a:solidFill>
                <a:srgbClr val="009999"/>
              </a:solidFill>
              <a:effectLst>
                <a:outerShdw blurRad="38100" dist="38100" dir="2700000" algn="tl">
                  <a:srgbClr val="C0C0C0"/>
                </a:outerShdw>
              </a:effectLst>
              <a:latin typeface="Verdana" pitchFamily="32" charset="0"/>
            </a:endParaRPr>
          </a:p>
        </p:txBody>
      </p:sp>
      <p:sp>
        <p:nvSpPr>
          <p:cNvPr id="3080" name="Rectangle 8"/>
          <p:cNvSpPr>
            <a:spLocks noChangeArrowheads="1"/>
          </p:cNvSpPr>
          <p:nvPr/>
        </p:nvSpPr>
        <p:spPr bwMode="auto">
          <a:xfrm>
            <a:off x="1071538" y="3500438"/>
            <a:ext cx="7429552" cy="1971951"/>
          </a:xfrm>
          <a:prstGeom prst="rect">
            <a:avLst/>
          </a:prstGeom>
          <a:noFill/>
          <a:ln w="9525">
            <a:noFill/>
            <a:round/>
            <a:headEnd/>
            <a:tailEnd/>
          </a:ln>
          <a:effectLst/>
        </p:spPr>
        <p:txBody>
          <a:bodyPr wrap="square" lIns="90000" tIns="46800" rIns="90000" bIns="46800">
            <a:spAutoFit/>
          </a:bodyPr>
          <a:lstStyle/>
          <a:p>
            <a:pPr algn="ctr">
              <a:tabLst>
                <a:tab pos="723900" algn="l"/>
                <a:tab pos="1447800" algn="l"/>
                <a:tab pos="2171700" algn="l"/>
                <a:tab pos="2895600" algn="l"/>
                <a:tab pos="3619500" algn="l"/>
                <a:tab pos="4343400" algn="l"/>
              </a:tabLst>
            </a:pPr>
            <a:r>
              <a:rPr lang="en-AU" sz="2600" b="1" dirty="0" smtClean="0">
                <a:solidFill>
                  <a:srgbClr val="000000"/>
                </a:solidFill>
                <a:latin typeface="Verdana" pitchFamily="32" charset="0"/>
              </a:rPr>
              <a:t>Chris Triggs, Lynn Ferguson</a:t>
            </a:r>
            <a:r>
              <a:rPr lang="en-AU" sz="2400" b="1" dirty="0">
                <a:solidFill>
                  <a:srgbClr val="000000"/>
                </a:solidFill>
                <a:latin typeface="Verdana" pitchFamily="32" charset="0"/>
              </a:rPr>
              <a:t>, </a:t>
            </a:r>
          </a:p>
          <a:p>
            <a:pPr algn="ctr">
              <a:tabLst>
                <a:tab pos="723900" algn="l"/>
                <a:tab pos="1447800" algn="l"/>
                <a:tab pos="2171700" algn="l"/>
                <a:tab pos="2895600" algn="l"/>
                <a:tab pos="3619500" algn="l"/>
                <a:tab pos="4343400" algn="l"/>
              </a:tabLst>
            </a:pPr>
            <a:endParaRPr lang="en-AU" sz="2400" i="1" dirty="0" smtClean="0">
              <a:solidFill>
                <a:srgbClr val="000000"/>
              </a:solidFill>
              <a:latin typeface="Verdana" pitchFamily="32" charset="0"/>
            </a:endParaRPr>
          </a:p>
          <a:p>
            <a:pPr algn="ctr">
              <a:tabLst>
                <a:tab pos="723900" algn="l"/>
                <a:tab pos="1447800" algn="l"/>
                <a:tab pos="2171700" algn="l"/>
                <a:tab pos="2895600" algn="l"/>
                <a:tab pos="3619500" algn="l"/>
                <a:tab pos="4343400" algn="l"/>
              </a:tabLst>
            </a:pPr>
            <a:r>
              <a:rPr lang="en-AU" sz="2400" i="1" dirty="0" smtClean="0">
                <a:solidFill>
                  <a:srgbClr val="000000"/>
                </a:solidFill>
                <a:latin typeface="Verdana" pitchFamily="32" charset="0"/>
              </a:rPr>
              <a:t>The </a:t>
            </a:r>
            <a:r>
              <a:rPr lang="en-AU" sz="2400" i="1" dirty="0">
                <a:solidFill>
                  <a:srgbClr val="000000"/>
                </a:solidFill>
                <a:latin typeface="Verdana" pitchFamily="32" charset="0"/>
              </a:rPr>
              <a:t>University of Auckland,</a:t>
            </a:r>
          </a:p>
          <a:p>
            <a:pPr algn="ctr">
              <a:tabLst>
                <a:tab pos="723900" algn="l"/>
                <a:tab pos="1447800" algn="l"/>
                <a:tab pos="2171700" algn="l"/>
                <a:tab pos="2895600" algn="l"/>
                <a:tab pos="3619500" algn="l"/>
                <a:tab pos="4343400" algn="l"/>
              </a:tabLst>
            </a:pPr>
            <a:r>
              <a:rPr lang="en-AU" sz="2400" i="1" dirty="0">
                <a:solidFill>
                  <a:srgbClr val="000000"/>
                </a:solidFill>
                <a:latin typeface="Verdana" pitchFamily="32" charset="0"/>
              </a:rPr>
              <a:t>Auckland, New Zealand</a:t>
            </a:r>
          </a:p>
          <a:p>
            <a:pPr algn="ctr">
              <a:tabLst>
                <a:tab pos="723900" algn="l"/>
                <a:tab pos="1447800" algn="l"/>
                <a:tab pos="2171700" algn="l"/>
                <a:tab pos="2895600" algn="l"/>
                <a:tab pos="3619500" algn="l"/>
                <a:tab pos="4343400" algn="l"/>
              </a:tabLst>
            </a:pPr>
            <a:endParaRPr lang="en-AU" sz="2400" b="1" dirty="0">
              <a:solidFill>
                <a:srgbClr val="000000"/>
              </a:solidFill>
              <a:latin typeface="Times New Roman" pitchFamily="16" charset="0"/>
            </a:endParaRPr>
          </a:p>
        </p:txBody>
      </p:sp>
      <p:pic>
        <p:nvPicPr>
          <p:cNvPr id="3081" name="Picture 9"/>
          <p:cNvPicPr>
            <a:picLocks noChangeAspect="1" noChangeArrowheads="1"/>
          </p:cNvPicPr>
          <p:nvPr/>
        </p:nvPicPr>
        <p:blipFill>
          <a:blip r:embed="rId6" cstate="print"/>
          <a:srcRect/>
          <a:stretch>
            <a:fillRect/>
          </a:stretch>
        </p:blipFill>
        <p:spPr bwMode="auto">
          <a:xfrm>
            <a:off x="3251200" y="5940425"/>
            <a:ext cx="2328863" cy="8540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857240"/>
            <a:ext cx="7772400" cy="1143000"/>
          </a:xfrm>
        </p:spPr>
        <p:txBody>
          <a:bodyPr/>
          <a:lstStyle/>
          <a:p>
            <a:r>
              <a:rPr lang="en-US" sz="3600" dirty="0"/>
              <a:t>Impact of Race and Ethnicity</a:t>
            </a:r>
          </a:p>
        </p:txBody>
      </p:sp>
      <p:sp>
        <p:nvSpPr>
          <p:cNvPr id="21507" name="Text Box 3"/>
          <p:cNvSpPr txBox="1">
            <a:spLocks noChangeArrowheads="1"/>
          </p:cNvSpPr>
          <p:nvPr/>
        </p:nvSpPr>
        <p:spPr bwMode="auto">
          <a:xfrm>
            <a:off x="4038600" y="5919788"/>
            <a:ext cx="4727575" cy="304800"/>
          </a:xfrm>
          <a:prstGeom prst="rect">
            <a:avLst/>
          </a:prstGeom>
          <a:noFill/>
          <a:ln w="9525">
            <a:noFill/>
            <a:miter lim="800000"/>
            <a:headEnd/>
            <a:tailEnd/>
          </a:ln>
          <a:effectLst/>
        </p:spPr>
        <p:txBody>
          <a:bodyPr wrap="none">
            <a:spAutoFit/>
          </a:bodyPr>
          <a:lstStyle/>
          <a:p>
            <a:pPr eaLnBrk="1" hangingPunct="1"/>
            <a:r>
              <a:rPr lang="en-US" sz="1400" b="1" i="1" dirty="0" err="1">
                <a:solidFill>
                  <a:schemeClr val="accent6">
                    <a:lumMod val="75000"/>
                  </a:schemeClr>
                </a:solidFill>
                <a:latin typeface="Trebuchet MS" pitchFamily="34" charset="0"/>
              </a:rPr>
              <a:t>Basu</a:t>
            </a:r>
            <a:r>
              <a:rPr lang="en-US" sz="1400" b="1" i="1" dirty="0">
                <a:solidFill>
                  <a:schemeClr val="accent6">
                    <a:lumMod val="75000"/>
                  </a:schemeClr>
                </a:solidFill>
                <a:latin typeface="Trebuchet MS" pitchFamily="34" charset="0"/>
              </a:rPr>
              <a:t>, D; Am J Gastroenterology 100:2254-2261, 2005</a:t>
            </a:r>
          </a:p>
        </p:txBody>
      </p:sp>
      <p:pic>
        <p:nvPicPr>
          <p:cNvPr id="21508" name="Picture 4" descr="IBD race"/>
          <p:cNvPicPr>
            <a:picLocks noChangeAspect="1" noChangeArrowheads="1"/>
          </p:cNvPicPr>
          <p:nvPr/>
        </p:nvPicPr>
        <p:blipFill>
          <a:blip r:embed="rId3" cstate="print"/>
          <a:srcRect/>
          <a:stretch>
            <a:fillRect/>
          </a:stretch>
        </p:blipFill>
        <p:spPr bwMode="auto">
          <a:xfrm>
            <a:off x="762000" y="1905000"/>
            <a:ext cx="7620000" cy="2857500"/>
          </a:xfrm>
          <a:prstGeom prst="rect">
            <a:avLst/>
          </a:prstGeom>
          <a:noFill/>
          <a:ln w="76200">
            <a:solidFill>
              <a:srgbClr val="9999FF"/>
            </a:solidFill>
            <a:miter lim="800000"/>
            <a:headEnd/>
            <a:tailEnd/>
          </a:ln>
        </p:spPr>
      </p:pic>
      <p:sp>
        <p:nvSpPr>
          <p:cNvPr id="21510" name="Rectangle 6"/>
          <p:cNvSpPr>
            <a:spLocks noChangeArrowheads="1"/>
          </p:cNvSpPr>
          <p:nvPr/>
        </p:nvSpPr>
        <p:spPr bwMode="auto">
          <a:xfrm>
            <a:off x="838200" y="5029200"/>
            <a:ext cx="8001000" cy="1200329"/>
          </a:xfrm>
          <a:prstGeom prst="rect">
            <a:avLst/>
          </a:prstGeom>
          <a:noFill/>
          <a:ln w="9525">
            <a:noFill/>
            <a:miter lim="800000"/>
            <a:headEnd/>
            <a:tailEnd/>
          </a:ln>
          <a:effectLst/>
        </p:spPr>
        <p:txBody>
          <a:bodyPr>
            <a:spAutoFit/>
          </a:bodyPr>
          <a:lstStyle/>
          <a:p>
            <a:pPr eaLnBrk="1" hangingPunct="1">
              <a:buClr>
                <a:schemeClr val="tx1"/>
              </a:buClr>
              <a:buFont typeface="Wingdings" pitchFamily="2" charset="2"/>
              <a:buChar char="§"/>
            </a:pPr>
            <a:r>
              <a:rPr lang="en-US" sz="1800" b="1" dirty="0">
                <a:solidFill>
                  <a:schemeClr val="accent6">
                    <a:lumMod val="75000"/>
                  </a:schemeClr>
                </a:solidFill>
                <a:latin typeface="Trebuchet MS" pitchFamily="34" charset="0"/>
              </a:rPr>
              <a:t>Whites had stronger family history of IBD and colorectal cancer.</a:t>
            </a:r>
          </a:p>
          <a:p>
            <a:pPr eaLnBrk="1" hangingPunct="1">
              <a:buClr>
                <a:schemeClr val="tx1"/>
              </a:buClr>
              <a:buFont typeface="Wingdings" pitchFamily="2" charset="2"/>
              <a:buChar char="§"/>
            </a:pPr>
            <a:r>
              <a:rPr lang="en-US" sz="1800" b="1" dirty="0">
                <a:solidFill>
                  <a:schemeClr val="accent6">
                    <a:lumMod val="75000"/>
                  </a:schemeClr>
                </a:solidFill>
                <a:latin typeface="Trebuchet MS" pitchFamily="34" charset="0"/>
              </a:rPr>
              <a:t>African Americans with CD had higher incidence of arthritis. </a:t>
            </a:r>
          </a:p>
          <a:p>
            <a:pPr eaLnBrk="1" hangingPunct="1">
              <a:buClr>
                <a:schemeClr val="tx1"/>
              </a:buClr>
            </a:pPr>
            <a:endParaRPr lang="en-US" sz="1800" b="1" dirty="0">
              <a:solidFill>
                <a:schemeClr val="accent6">
                  <a:lumMod val="75000"/>
                </a:schemeClr>
              </a:solidFill>
              <a:latin typeface="Trebuchet MS" pitchFamily="34" charset="0"/>
            </a:endParaRPr>
          </a:p>
          <a:p>
            <a:pPr eaLnBrk="1" hangingPunct="1">
              <a:buClr>
                <a:schemeClr val="tx1"/>
              </a:buClr>
              <a:buFont typeface="Wingdings" pitchFamily="2" charset="2"/>
              <a:buChar char="§"/>
            </a:pPr>
            <a:endParaRPr lang="en-US" sz="1800" b="1" dirty="0">
              <a:solidFill>
                <a:schemeClr val="accent6">
                  <a:lumMod val="75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15" y="928670"/>
            <a:ext cx="8228013" cy="1433512"/>
          </a:xfrm>
        </p:spPr>
        <p:txBody>
          <a:bodyPr/>
          <a:lstStyle/>
          <a:p>
            <a:r>
              <a:rPr lang="en-US" dirty="0" smtClean="0"/>
              <a:t>Genetic Susceptibility</a:t>
            </a:r>
            <a:endParaRPr lang="en-US" dirty="0"/>
          </a:p>
        </p:txBody>
      </p:sp>
      <p:sp>
        <p:nvSpPr>
          <p:cNvPr id="5" name="TextBox 4"/>
          <p:cNvSpPr txBox="1"/>
          <p:nvPr/>
        </p:nvSpPr>
        <p:spPr>
          <a:xfrm>
            <a:off x="142844" y="2214554"/>
            <a:ext cx="4429156" cy="584775"/>
          </a:xfrm>
          <a:prstGeom prst="rect">
            <a:avLst/>
          </a:prstGeom>
          <a:noFill/>
        </p:spPr>
        <p:txBody>
          <a:bodyPr wrap="square" rtlCol="0">
            <a:spAutoFit/>
          </a:bodyPr>
          <a:lstStyle/>
          <a:p>
            <a:r>
              <a:rPr lang="en-US" sz="3200" dirty="0" smtClean="0">
                <a:solidFill>
                  <a:schemeClr val="tx1"/>
                </a:solidFill>
              </a:rPr>
              <a:t>Concordance in twins </a:t>
            </a:r>
            <a:endParaRPr lang="en-US" sz="3200" dirty="0">
              <a:solidFill>
                <a:schemeClr val="tx1"/>
              </a:solidFill>
            </a:endParaRPr>
          </a:p>
        </p:txBody>
      </p:sp>
      <p:pic>
        <p:nvPicPr>
          <p:cNvPr id="6" name="Picture 3"/>
          <p:cNvPicPr>
            <a:picLocks noChangeAspect="1" noChangeArrowheads="1"/>
          </p:cNvPicPr>
          <p:nvPr/>
        </p:nvPicPr>
        <p:blipFill>
          <a:blip r:embed="rId3" cstate="print"/>
          <a:srcRect l="50781" t="33333" b="17708"/>
          <a:stretch>
            <a:fillRect/>
          </a:stretch>
        </p:blipFill>
        <p:spPr bwMode="auto">
          <a:xfrm>
            <a:off x="4164655" y="2357430"/>
            <a:ext cx="4979345" cy="3714776"/>
          </a:xfrm>
          <a:prstGeom prst="rect">
            <a:avLst/>
          </a:prstGeom>
          <a:noFill/>
        </p:spPr>
      </p:pic>
      <p:sp>
        <p:nvSpPr>
          <p:cNvPr id="7" name="TextBox 6"/>
          <p:cNvSpPr txBox="1"/>
          <p:nvPr/>
        </p:nvSpPr>
        <p:spPr>
          <a:xfrm>
            <a:off x="1785918" y="4572008"/>
            <a:ext cx="2286016" cy="523220"/>
          </a:xfrm>
          <a:prstGeom prst="rect">
            <a:avLst/>
          </a:prstGeom>
          <a:noFill/>
        </p:spPr>
        <p:txBody>
          <a:bodyPr wrap="square" rtlCol="0">
            <a:spAutoFit/>
          </a:bodyPr>
          <a:lstStyle/>
          <a:p>
            <a:pPr algn="r"/>
            <a:r>
              <a:rPr lang="en-US" sz="2800" dirty="0" smtClean="0">
                <a:solidFill>
                  <a:schemeClr val="tx1"/>
                </a:solidFill>
              </a:rPr>
              <a:t>Monozygotic </a:t>
            </a:r>
            <a:endParaRPr lang="en-US" sz="2800" dirty="0">
              <a:solidFill>
                <a:schemeClr val="tx1"/>
              </a:solidFill>
            </a:endParaRPr>
          </a:p>
        </p:txBody>
      </p:sp>
      <p:sp>
        <p:nvSpPr>
          <p:cNvPr id="8" name="TextBox 7"/>
          <p:cNvSpPr txBox="1"/>
          <p:nvPr/>
        </p:nvSpPr>
        <p:spPr>
          <a:xfrm>
            <a:off x="2428860" y="5357826"/>
            <a:ext cx="1643074" cy="523220"/>
          </a:xfrm>
          <a:prstGeom prst="rect">
            <a:avLst/>
          </a:prstGeom>
          <a:noFill/>
        </p:spPr>
        <p:txBody>
          <a:bodyPr wrap="square" rtlCol="0">
            <a:spAutoFit/>
          </a:bodyPr>
          <a:lstStyle/>
          <a:p>
            <a:pPr algn="r"/>
            <a:r>
              <a:rPr lang="en-US" sz="2800" dirty="0" err="1" smtClean="0">
                <a:solidFill>
                  <a:schemeClr val="tx1"/>
                </a:solidFill>
              </a:rPr>
              <a:t>Dizygotic</a:t>
            </a:r>
            <a:r>
              <a:rPr lang="en-US" sz="2800" dirty="0" smtClean="0">
                <a:solidFill>
                  <a:schemeClr val="tx1"/>
                </a:solidFill>
              </a:rPr>
              <a:t> </a:t>
            </a:r>
            <a:endParaRPr lang="en-US" sz="2800" dirty="0">
              <a:solidFill>
                <a:schemeClr val="tx1"/>
              </a:solidFill>
            </a:endParaRPr>
          </a:p>
        </p:txBody>
      </p:sp>
      <p:pic>
        <p:nvPicPr>
          <p:cNvPr id="9" name="Picture 3"/>
          <p:cNvPicPr>
            <a:picLocks noChangeAspect="1" noChangeArrowheads="1"/>
          </p:cNvPicPr>
          <p:nvPr/>
        </p:nvPicPr>
        <p:blipFill>
          <a:blip r:embed="rId3" cstate="print"/>
          <a:srcRect l="39844" t="87500"/>
          <a:stretch>
            <a:fillRect/>
          </a:stretch>
        </p:blipFill>
        <p:spPr bwMode="auto">
          <a:xfrm>
            <a:off x="3643306" y="6000792"/>
            <a:ext cx="5500694" cy="857232"/>
          </a:xfrm>
          <a:prstGeom prst="rect">
            <a:avLst/>
          </a:prstGeom>
          <a:noFill/>
        </p:spPr>
      </p:pic>
      <p:grpSp>
        <p:nvGrpSpPr>
          <p:cNvPr id="14" name="Group 4"/>
          <p:cNvGrpSpPr>
            <a:grpSpLocks/>
          </p:cNvGrpSpPr>
          <p:nvPr/>
        </p:nvGrpSpPr>
        <p:grpSpPr bwMode="auto">
          <a:xfrm>
            <a:off x="166683" y="3170240"/>
            <a:ext cx="3905251" cy="830264"/>
            <a:chOff x="240" y="1776"/>
            <a:chExt cx="2460" cy="523"/>
          </a:xfrm>
        </p:grpSpPr>
        <p:sp>
          <p:nvSpPr>
            <p:cNvPr id="15" name="Text Box 5"/>
            <p:cNvSpPr txBox="1">
              <a:spLocks noChangeArrowheads="1"/>
            </p:cNvSpPr>
            <p:nvPr/>
          </p:nvSpPr>
          <p:spPr bwMode="auto">
            <a:xfrm>
              <a:off x="240" y="1776"/>
              <a:ext cx="2235" cy="523"/>
            </a:xfrm>
            <a:prstGeom prst="rect">
              <a:avLst/>
            </a:prstGeom>
            <a:noFill/>
            <a:ln w="9525">
              <a:noFill/>
              <a:miter lim="800000"/>
              <a:headEnd/>
              <a:tailEnd/>
            </a:ln>
            <a:effectLst/>
          </p:spPr>
          <p:txBody>
            <a:bodyPr wrap="square">
              <a:spAutoFit/>
            </a:bodyPr>
            <a:lstStyle/>
            <a:p>
              <a:pPr eaLnBrk="1" hangingPunct="1">
                <a:spcBef>
                  <a:spcPct val="50000"/>
                </a:spcBef>
              </a:pPr>
              <a:r>
                <a:rPr lang="en-US" sz="2400" b="1" dirty="0">
                  <a:solidFill>
                    <a:schemeClr val="accent6">
                      <a:lumMod val="75000"/>
                    </a:schemeClr>
                  </a:solidFill>
                  <a:latin typeface="Trebuchet MS" pitchFamily="34" charset="0"/>
                </a:rPr>
                <a:t>Shows the importance of </a:t>
              </a:r>
              <a:r>
                <a:rPr lang="en-US" sz="2400" b="1" dirty="0" smtClean="0">
                  <a:solidFill>
                    <a:schemeClr val="accent6">
                      <a:lumMod val="75000"/>
                    </a:schemeClr>
                  </a:solidFill>
                  <a:latin typeface="Trebuchet MS" pitchFamily="34" charset="0"/>
                </a:rPr>
                <a:t> the environment</a:t>
              </a:r>
              <a:endParaRPr lang="en-US" sz="2400" b="1" dirty="0">
                <a:solidFill>
                  <a:schemeClr val="accent6">
                    <a:lumMod val="75000"/>
                  </a:schemeClr>
                </a:solidFill>
                <a:latin typeface="Trebuchet MS" pitchFamily="34" charset="0"/>
              </a:endParaRPr>
            </a:p>
          </p:txBody>
        </p:sp>
        <p:sp>
          <p:nvSpPr>
            <p:cNvPr id="16" name="Line 6"/>
            <p:cNvSpPr>
              <a:spLocks noChangeShapeType="1"/>
            </p:cNvSpPr>
            <p:nvPr/>
          </p:nvSpPr>
          <p:spPr bwMode="auto">
            <a:xfrm flipV="1">
              <a:off x="2172" y="2160"/>
              <a:ext cx="528" cy="0"/>
            </a:xfrm>
            <a:prstGeom prst="line">
              <a:avLst/>
            </a:prstGeom>
            <a:noFill/>
            <a:ln w="76200">
              <a:solidFill>
                <a:srgbClr val="002060"/>
              </a:solidFill>
              <a:round/>
              <a:headEnd/>
              <a:tailEnd type="triangle" w="med" len="med"/>
            </a:ln>
            <a:effectLst/>
          </p:spPr>
          <p:txBody>
            <a:bodyPr/>
            <a:lstStyle/>
            <a:p>
              <a:endParaRPr lang="en-US"/>
            </a:p>
          </p:txBody>
        </p:sp>
      </p:grpSp>
      <p:pic>
        <p:nvPicPr>
          <p:cNvPr id="179201" name="Picture 1"/>
          <p:cNvPicPr>
            <a:picLocks noChangeAspect="1" noChangeArrowheads="1"/>
          </p:cNvPicPr>
          <p:nvPr/>
        </p:nvPicPr>
        <p:blipFill>
          <a:blip r:embed="rId4"/>
          <a:srcRect/>
          <a:stretch>
            <a:fillRect/>
          </a:stretch>
        </p:blipFill>
        <p:spPr bwMode="auto">
          <a:xfrm>
            <a:off x="4286248" y="2786058"/>
            <a:ext cx="1166813" cy="1436687"/>
          </a:xfrm>
          <a:prstGeom prst="rect">
            <a:avLst/>
          </a:prstGeom>
          <a:noFill/>
          <a:ln w="9525">
            <a:noFill/>
            <a:miter lim="800000"/>
            <a:headEnd/>
            <a:tailEnd/>
          </a:ln>
          <a:effectLst/>
        </p:spPr>
      </p:pic>
      <p:pic>
        <p:nvPicPr>
          <p:cNvPr id="179202" name="Picture 2"/>
          <p:cNvPicPr>
            <a:picLocks noChangeAspect="1" noChangeArrowheads="1"/>
          </p:cNvPicPr>
          <p:nvPr/>
        </p:nvPicPr>
        <p:blipFill>
          <a:blip r:embed="rId5"/>
          <a:srcRect/>
          <a:stretch>
            <a:fillRect/>
          </a:stretch>
        </p:blipFill>
        <p:spPr bwMode="auto">
          <a:xfrm>
            <a:off x="6929454" y="2857496"/>
            <a:ext cx="1092200" cy="14239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15" y="928670"/>
            <a:ext cx="8228013" cy="1433512"/>
          </a:xfrm>
        </p:spPr>
        <p:txBody>
          <a:bodyPr/>
          <a:lstStyle/>
          <a:p>
            <a:r>
              <a:rPr lang="en-US" dirty="0" smtClean="0"/>
              <a:t>First phase</a:t>
            </a:r>
            <a:endParaRPr lang="en-US" dirty="0"/>
          </a:p>
        </p:txBody>
      </p:sp>
      <p:sp>
        <p:nvSpPr>
          <p:cNvPr id="3" name="Content Placeholder 2"/>
          <p:cNvSpPr>
            <a:spLocks noGrp="1"/>
          </p:cNvSpPr>
          <p:nvPr>
            <p:ph idx="1"/>
          </p:nvPr>
        </p:nvSpPr>
        <p:spPr>
          <a:xfrm>
            <a:off x="487391" y="2643182"/>
            <a:ext cx="8228013" cy="3571900"/>
          </a:xfrm>
        </p:spPr>
        <p:txBody>
          <a:bodyPr/>
          <a:lstStyle/>
          <a:p>
            <a:r>
              <a:rPr lang="en-US" dirty="0" smtClean="0"/>
              <a:t>Data gathering + Gene discovery </a:t>
            </a:r>
          </a:p>
          <a:p>
            <a:pPr marL="341313" indent="-341313">
              <a:spcBef>
                <a:spcPts val="700"/>
              </a:spcBef>
              <a:buFont typeface="Arial Rounded MT Bold" pitchFamily="32"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NZ" dirty="0" smtClean="0"/>
              <a:t>&gt;1400 IBD participants </a:t>
            </a:r>
          </a:p>
          <a:p>
            <a:pPr marL="341313" indent="-341313">
              <a:spcBef>
                <a:spcPts val="700"/>
              </a:spcBef>
              <a:buFont typeface="Arial Rounded MT Bold" pitchFamily="32"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NZ" dirty="0" smtClean="0"/>
              <a:t>620 controls </a:t>
            </a:r>
          </a:p>
          <a:p>
            <a:pPr marL="341313" indent="-341313">
              <a:spcBef>
                <a:spcPts val="700"/>
              </a:spcBef>
              <a:buFont typeface="Arial Rounded MT Bold" pitchFamily="32"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NZ" dirty="0" smtClean="0"/>
              <a:t>Most participants have given a DNA sample and completed extensive dietary and risk factor questionnaires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65125" y="984250"/>
            <a:ext cx="8412163" cy="1312863"/>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009999"/>
                </a:solidFill>
              </a:rPr>
              <a:t>Collection of samples in New Zealand</a:t>
            </a:r>
          </a:p>
        </p:txBody>
      </p:sp>
      <p:sp>
        <p:nvSpPr>
          <p:cNvPr id="17410" name="Text Box 2"/>
          <p:cNvSpPr txBox="1">
            <a:spLocks noChangeArrowheads="1"/>
          </p:cNvSpPr>
          <p:nvPr/>
        </p:nvSpPr>
        <p:spPr bwMode="auto">
          <a:xfrm>
            <a:off x="381000" y="2438400"/>
            <a:ext cx="4343400" cy="3030538"/>
          </a:xfrm>
          <a:prstGeom prst="rect">
            <a:avLst/>
          </a:prstGeom>
          <a:noFill/>
          <a:ln w="9525">
            <a:noFill/>
            <a:round/>
            <a:headEnd/>
            <a:tailEnd/>
          </a:ln>
          <a:effectLst/>
        </p:spPr>
        <p:txBody>
          <a:bodyPr lIns="90000" tIns="46800" rIns="90000" bIns="46800"/>
          <a:lstStyle/>
          <a:p>
            <a:pPr>
              <a:lnSpc>
                <a:spcPct val="9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a:solidFill>
                  <a:srgbClr val="000000"/>
                </a:solidFill>
                <a:latin typeface="Comic Sans MS" pitchFamily="64" charset="0"/>
              </a:rPr>
              <a:t>Auckland/NZ: ~400 Crohn’s disease patient samples </a:t>
            </a:r>
          </a:p>
          <a:p>
            <a:pPr>
              <a:lnSpc>
                <a:spcPct val="9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a:solidFill>
                <a:srgbClr val="000000"/>
              </a:solidFill>
              <a:latin typeface="Comic Sans MS" pitchFamily="64" charset="0"/>
            </a:endParaRPr>
          </a:p>
          <a:p>
            <a:pPr>
              <a:lnSpc>
                <a:spcPct val="9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a:solidFill>
                  <a:srgbClr val="000000"/>
                </a:solidFill>
                <a:latin typeface="Comic Sans MS" pitchFamily="64" charset="0"/>
              </a:rPr>
              <a:t>Christchurch: ~1200 IBD patient samples </a:t>
            </a:r>
          </a:p>
          <a:p>
            <a:pPr>
              <a:lnSpc>
                <a:spcPct val="9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400">
              <a:solidFill>
                <a:srgbClr val="000000"/>
              </a:solidFill>
              <a:latin typeface="Comic Sans MS" pitchFamily="64" charset="0"/>
            </a:endParaRPr>
          </a:p>
          <a:p>
            <a:pPr>
              <a:lnSpc>
                <a:spcPct val="9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a:solidFill>
                  <a:srgbClr val="000000"/>
                </a:solidFill>
                <a:latin typeface="Comic Sans MS" pitchFamily="64" charset="0"/>
              </a:rPr>
              <a:t>New Zealand: ~1000 control samples</a:t>
            </a:r>
          </a:p>
        </p:txBody>
      </p:sp>
      <p:pic>
        <p:nvPicPr>
          <p:cNvPr id="17411" name="Picture 3"/>
          <p:cNvPicPr>
            <a:picLocks noChangeAspect="1" noChangeArrowheads="1"/>
          </p:cNvPicPr>
          <p:nvPr/>
        </p:nvPicPr>
        <p:blipFill>
          <a:blip r:embed="rId3" cstate="print"/>
          <a:srcRect/>
          <a:stretch>
            <a:fillRect/>
          </a:stretch>
        </p:blipFill>
        <p:spPr bwMode="auto">
          <a:xfrm>
            <a:off x="5870575" y="2362200"/>
            <a:ext cx="3273425" cy="3990975"/>
          </a:xfrm>
          <a:prstGeom prst="rect">
            <a:avLst/>
          </a:prstGeom>
          <a:noFill/>
          <a:ln w="9525">
            <a:noFill/>
            <a:round/>
            <a:headEnd/>
            <a:tailEnd/>
          </a:ln>
          <a:effectLst/>
        </p:spPr>
      </p:pic>
      <p:sp>
        <p:nvSpPr>
          <p:cNvPr id="17412" name="Line 4"/>
          <p:cNvSpPr>
            <a:spLocks noChangeShapeType="1"/>
          </p:cNvSpPr>
          <p:nvPr/>
        </p:nvSpPr>
        <p:spPr bwMode="auto">
          <a:xfrm>
            <a:off x="4191000" y="2971800"/>
            <a:ext cx="3505200" cy="228600"/>
          </a:xfrm>
          <a:prstGeom prst="line">
            <a:avLst/>
          </a:prstGeom>
          <a:noFill/>
          <a:ln w="76320">
            <a:solidFill>
              <a:srgbClr val="FF0000"/>
            </a:solidFill>
            <a:miter lim="800000"/>
            <a:headEnd/>
            <a:tailEnd type="triangle" w="med" len="med"/>
          </a:ln>
          <a:effectLst/>
        </p:spPr>
        <p:txBody>
          <a:bodyPr/>
          <a:lstStyle/>
          <a:p>
            <a:endParaRPr lang="en-US"/>
          </a:p>
        </p:txBody>
      </p:sp>
      <p:sp>
        <p:nvSpPr>
          <p:cNvPr id="17413" name="Line 5"/>
          <p:cNvSpPr>
            <a:spLocks noChangeShapeType="1"/>
          </p:cNvSpPr>
          <p:nvPr/>
        </p:nvSpPr>
        <p:spPr bwMode="auto">
          <a:xfrm>
            <a:off x="3886200" y="4419600"/>
            <a:ext cx="3505200" cy="685800"/>
          </a:xfrm>
          <a:prstGeom prst="line">
            <a:avLst/>
          </a:prstGeom>
          <a:noFill/>
          <a:ln w="76320">
            <a:solidFill>
              <a:srgbClr val="FF0000"/>
            </a:solidFill>
            <a:miter lim="800000"/>
            <a:headEnd/>
            <a:tailEnd type="triangle" w="med" len="me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59982" y="1031875"/>
            <a:ext cx="9086142" cy="584775"/>
          </a:xfrm>
          <a:prstGeom prst="rect">
            <a:avLst/>
          </a:prstGeom>
          <a:noFill/>
          <a:ln w="9525">
            <a:noFill/>
            <a:miter lim="800000"/>
            <a:headEnd/>
            <a:tailEnd/>
          </a:ln>
          <a:effectLst/>
        </p:spPr>
        <p:txBody>
          <a:bodyPr wrap="none">
            <a:spAutoFit/>
          </a:bodyPr>
          <a:lstStyle/>
          <a:p>
            <a:pPr algn="ctr" eaLnBrk="1" hangingPunct="1"/>
            <a:r>
              <a:rPr lang="en-NZ" sz="3200" b="1" dirty="0">
                <a:solidFill>
                  <a:schemeClr val="tx1"/>
                </a:solidFill>
                <a:latin typeface="Verdana" pitchFamily="34" charset="0"/>
              </a:rPr>
              <a:t>Tumour necrosis factor alpha (</a:t>
            </a:r>
            <a:r>
              <a:rPr lang="en-NZ" sz="3200" b="1" dirty="0" smtClean="0">
                <a:solidFill>
                  <a:schemeClr val="tx1"/>
                </a:solidFill>
                <a:latin typeface="Verdana" pitchFamily="34" charset="0"/>
              </a:rPr>
              <a:t>TNF</a:t>
            </a:r>
            <a:r>
              <a:rPr lang="en-US" sz="3200" b="1" dirty="0" smtClean="0">
                <a:solidFill>
                  <a:schemeClr val="tx1"/>
                </a:solidFill>
                <a:latin typeface="Symbol" pitchFamily="18" charset="2"/>
                <a:cs typeface="Arial" charset="0"/>
              </a:rPr>
              <a:t>a</a:t>
            </a:r>
            <a:r>
              <a:rPr lang="en-NZ" sz="3200" b="1" dirty="0" smtClean="0">
                <a:solidFill>
                  <a:schemeClr val="tx1"/>
                </a:solidFill>
                <a:latin typeface="Verdana" pitchFamily="34" charset="0"/>
                <a:cs typeface="Arial" charset="0"/>
              </a:rPr>
              <a:t>)</a:t>
            </a:r>
            <a:r>
              <a:rPr lang="en-NZ" sz="2800" b="1" dirty="0" smtClean="0">
                <a:solidFill>
                  <a:schemeClr val="tx1"/>
                </a:solidFill>
                <a:effectLst>
                  <a:outerShdw blurRad="38100" dist="38100" dir="2700000" algn="tl">
                    <a:srgbClr val="C0C0C0"/>
                  </a:outerShdw>
                </a:effectLst>
                <a:latin typeface="Arial" charset="0"/>
                <a:cs typeface="Arial" charset="0"/>
              </a:rPr>
              <a:t> </a:t>
            </a:r>
            <a:endParaRPr lang="el-GR" sz="2800" b="1" dirty="0">
              <a:solidFill>
                <a:schemeClr val="tx1"/>
              </a:solidFill>
              <a:effectLst>
                <a:outerShdw blurRad="38100" dist="38100" dir="2700000" algn="tl">
                  <a:srgbClr val="C0C0C0"/>
                </a:outerShdw>
              </a:effectLst>
              <a:latin typeface="Arial" charset="0"/>
            </a:endParaRPr>
          </a:p>
        </p:txBody>
      </p:sp>
      <p:pic>
        <p:nvPicPr>
          <p:cNvPr id="104451" name="Picture 3"/>
          <p:cNvPicPr>
            <a:picLocks noChangeAspect="1" noChangeArrowheads="1"/>
          </p:cNvPicPr>
          <p:nvPr/>
        </p:nvPicPr>
        <p:blipFill>
          <a:blip r:embed="rId3" cstate="print"/>
          <a:srcRect b="2019"/>
          <a:stretch>
            <a:fillRect/>
          </a:stretch>
        </p:blipFill>
        <p:spPr bwMode="auto">
          <a:xfrm>
            <a:off x="152400" y="1828800"/>
            <a:ext cx="4321175" cy="3740150"/>
          </a:xfrm>
          <a:prstGeom prst="rect">
            <a:avLst/>
          </a:prstGeom>
          <a:noFill/>
          <a:ln w="9525">
            <a:solidFill>
              <a:schemeClr val="tx1"/>
            </a:solidFill>
            <a:miter lim="800000"/>
            <a:headEnd/>
            <a:tailEnd/>
          </a:ln>
          <a:effectLst/>
        </p:spPr>
      </p:pic>
      <p:sp>
        <p:nvSpPr>
          <p:cNvPr id="104452" name="Text Box 4"/>
          <p:cNvSpPr txBox="1">
            <a:spLocks noChangeArrowheads="1"/>
          </p:cNvSpPr>
          <p:nvPr/>
        </p:nvSpPr>
        <p:spPr bwMode="auto">
          <a:xfrm>
            <a:off x="4800600" y="1600200"/>
            <a:ext cx="3887788" cy="5089525"/>
          </a:xfrm>
          <a:prstGeom prst="rect">
            <a:avLst/>
          </a:prstGeom>
          <a:noFill/>
          <a:ln w="9525">
            <a:noFill/>
            <a:miter lim="800000"/>
            <a:headEnd/>
            <a:tailEnd/>
          </a:ln>
          <a:effectLst/>
        </p:spPr>
        <p:txBody>
          <a:bodyPr>
            <a:spAutoFit/>
          </a:bodyPr>
          <a:lstStyle/>
          <a:p>
            <a:pPr marL="342900" indent="-342900" eaLnBrk="1" hangingPunct="1"/>
            <a:r>
              <a:rPr lang="en-NZ" sz="2000" b="1" dirty="0">
                <a:solidFill>
                  <a:schemeClr val="tx1"/>
                </a:solidFill>
                <a:latin typeface="Verdana" pitchFamily="34" charset="0"/>
              </a:rPr>
              <a:t>Pathways</a:t>
            </a:r>
          </a:p>
          <a:p>
            <a:pPr marL="342900" indent="-342900" eaLnBrk="1" hangingPunct="1">
              <a:buFontTx/>
              <a:buChar char="•"/>
            </a:pPr>
            <a:r>
              <a:rPr lang="en-NZ" sz="2000" b="1" dirty="0">
                <a:solidFill>
                  <a:schemeClr val="tx1"/>
                </a:solidFill>
                <a:latin typeface="Verdana" pitchFamily="34" charset="0"/>
              </a:rPr>
              <a:t>Toll-like receptor </a:t>
            </a:r>
            <a:r>
              <a:rPr lang="en-NZ" sz="2000" b="1" dirty="0" err="1">
                <a:solidFill>
                  <a:schemeClr val="tx1"/>
                </a:solidFill>
                <a:latin typeface="Verdana" pitchFamily="34" charset="0"/>
              </a:rPr>
              <a:t>signaling</a:t>
            </a:r>
            <a:r>
              <a:rPr lang="en-NZ" sz="2000" b="1" dirty="0">
                <a:solidFill>
                  <a:schemeClr val="tx1"/>
                </a:solidFill>
                <a:latin typeface="Verdana" pitchFamily="34" charset="0"/>
              </a:rPr>
              <a:t> pathway</a:t>
            </a:r>
          </a:p>
          <a:p>
            <a:pPr marL="342900" indent="-342900" eaLnBrk="1" hangingPunct="1">
              <a:buFontTx/>
              <a:buChar char="•"/>
            </a:pPr>
            <a:r>
              <a:rPr lang="en-NZ" sz="2000" b="1" dirty="0">
                <a:solidFill>
                  <a:schemeClr val="tx1"/>
                </a:solidFill>
                <a:latin typeface="Verdana" pitchFamily="34" charset="0"/>
              </a:rPr>
              <a:t>Cytokine-cytokine receptor interaction</a:t>
            </a:r>
          </a:p>
          <a:p>
            <a:pPr marL="342900" indent="-342900" eaLnBrk="1" hangingPunct="1">
              <a:buFontTx/>
              <a:buChar char="•"/>
            </a:pPr>
            <a:r>
              <a:rPr lang="en-NZ" sz="2000" b="1" dirty="0">
                <a:solidFill>
                  <a:schemeClr val="tx1"/>
                </a:solidFill>
                <a:latin typeface="Verdana" pitchFamily="34" charset="0"/>
              </a:rPr>
              <a:t>TGF-beta </a:t>
            </a:r>
            <a:r>
              <a:rPr lang="en-NZ" sz="2000" b="1" dirty="0" err="1">
                <a:solidFill>
                  <a:schemeClr val="tx1"/>
                </a:solidFill>
                <a:latin typeface="Verdana" pitchFamily="34" charset="0"/>
              </a:rPr>
              <a:t>signaling</a:t>
            </a:r>
            <a:r>
              <a:rPr lang="en-NZ" sz="2000" b="1" dirty="0">
                <a:solidFill>
                  <a:schemeClr val="tx1"/>
                </a:solidFill>
                <a:latin typeface="Verdana" pitchFamily="34" charset="0"/>
              </a:rPr>
              <a:t> pathway</a:t>
            </a:r>
          </a:p>
          <a:p>
            <a:pPr marL="342900" indent="-342900" eaLnBrk="1" hangingPunct="1">
              <a:buFontTx/>
              <a:buChar char="•"/>
            </a:pPr>
            <a:r>
              <a:rPr lang="en-NZ" sz="2000" b="1" dirty="0">
                <a:solidFill>
                  <a:schemeClr val="tx1"/>
                </a:solidFill>
                <a:latin typeface="Verdana" pitchFamily="34" charset="0"/>
              </a:rPr>
              <a:t>MAPK </a:t>
            </a:r>
            <a:r>
              <a:rPr lang="en-NZ" sz="2000" b="1" dirty="0" err="1">
                <a:solidFill>
                  <a:schemeClr val="tx1"/>
                </a:solidFill>
                <a:latin typeface="Verdana" pitchFamily="34" charset="0"/>
              </a:rPr>
              <a:t>signaling</a:t>
            </a:r>
            <a:r>
              <a:rPr lang="en-NZ" sz="2000" b="1" dirty="0">
                <a:solidFill>
                  <a:schemeClr val="tx1"/>
                </a:solidFill>
                <a:latin typeface="Verdana" pitchFamily="34" charset="0"/>
              </a:rPr>
              <a:t> pathway</a:t>
            </a:r>
          </a:p>
          <a:p>
            <a:pPr marL="342900" indent="-342900" eaLnBrk="1" hangingPunct="1">
              <a:buFontTx/>
              <a:buChar char="•"/>
            </a:pPr>
            <a:r>
              <a:rPr lang="en-NZ" sz="2000" b="1" dirty="0">
                <a:solidFill>
                  <a:schemeClr val="tx1"/>
                </a:solidFill>
                <a:latin typeface="Verdana" pitchFamily="34" charset="0"/>
              </a:rPr>
              <a:t>Apoptosis </a:t>
            </a:r>
          </a:p>
          <a:p>
            <a:pPr marL="342900" indent="-342900" eaLnBrk="1" hangingPunct="1"/>
            <a:endParaRPr lang="en-NZ" sz="2000" b="1" dirty="0">
              <a:solidFill>
                <a:schemeClr val="hlink"/>
              </a:solidFill>
              <a:latin typeface="Verdana" pitchFamily="34" charset="0"/>
            </a:endParaRPr>
          </a:p>
          <a:p>
            <a:pPr marL="342900" indent="-342900" eaLnBrk="1" hangingPunct="1"/>
            <a:r>
              <a:rPr lang="en-NZ" sz="2000" b="1" dirty="0">
                <a:solidFill>
                  <a:schemeClr val="hlink"/>
                </a:solidFill>
                <a:latin typeface="Verdana" pitchFamily="34" charset="0"/>
              </a:rPr>
              <a:t>	</a:t>
            </a:r>
            <a:r>
              <a:rPr lang="en-NZ" sz="2000" b="1" dirty="0">
                <a:solidFill>
                  <a:schemeClr val="accent6">
                    <a:lumMod val="75000"/>
                  </a:schemeClr>
                </a:solidFill>
                <a:latin typeface="Verdana" pitchFamily="34" charset="0"/>
              </a:rPr>
              <a:t>Key player in development and control of inflammatory response</a:t>
            </a:r>
            <a:r>
              <a:rPr lang="en-NZ" dirty="0">
                <a:solidFill>
                  <a:schemeClr val="accent6">
                    <a:lumMod val="75000"/>
                  </a:schemeClr>
                </a:solidFill>
                <a:latin typeface="Arial" charset="0"/>
              </a:rPr>
              <a:t> </a:t>
            </a:r>
            <a:endParaRPr lang="en-NZ" b="1" dirty="0">
              <a:solidFill>
                <a:schemeClr val="accent6">
                  <a:lumMod val="75000"/>
                </a:schemeClr>
              </a:solidFill>
              <a:latin typeface="Arial" charset="0"/>
            </a:endParaRPr>
          </a:p>
          <a:p>
            <a:pPr marL="342900" indent="-342900" eaLnBrk="1" hangingPunct="1"/>
            <a:endParaRPr lang="en-GB" dirty="0">
              <a:latin typeface="Arial" charset="0"/>
            </a:endParaRPr>
          </a:p>
        </p:txBody>
      </p:sp>
      <p:sp>
        <p:nvSpPr>
          <p:cNvPr id="104453" name="Text Box 5"/>
          <p:cNvSpPr txBox="1">
            <a:spLocks noChangeArrowheads="1"/>
          </p:cNvSpPr>
          <p:nvPr/>
        </p:nvSpPr>
        <p:spPr bwMode="auto">
          <a:xfrm>
            <a:off x="3492500" y="4868863"/>
            <a:ext cx="769938" cy="366712"/>
          </a:xfrm>
          <a:prstGeom prst="rect">
            <a:avLst/>
          </a:prstGeom>
          <a:noFill/>
          <a:ln w="9525">
            <a:noFill/>
            <a:miter lim="800000"/>
            <a:headEnd/>
            <a:tailEnd/>
          </a:ln>
          <a:effectLst/>
        </p:spPr>
        <p:txBody>
          <a:bodyPr wrap="none">
            <a:spAutoFit/>
          </a:bodyPr>
          <a:lstStyle/>
          <a:p>
            <a:pPr eaLnBrk="1" hangingPunct="1"/>
            <a:r>
              <a:rPr lang="en-NZ" sz="1800" b="1">
                <a:solidFill>
                  <a:srgbClr val="FF0000"/>
                </a:solidFill>
                <a:latin typeface="Arial" charset="0"/>
              </a:rPr>
              <a:t>TNF</a:t>
            </a:r>
            <a:r>
              <a:rPr lang="el-GR" sz="1800" b="1">
                <a:solidFill>
                  <a:srgbClr val="FF0000"/>
                </a:solidFill>
                <a:latin typeface="Arial" charset="0"/>
                <a:cs typeface="Arial" charset="0"/>
              </a:rPr>
              <a:t>α</a:t>
            </a:r>
          </a:p>
        </p:txBody>
      </p:sp>
      <p:sp>
        <p:nvSpPr>
          <p:cNvPr id="104455" name="Rectangle 7"/>
          <p:cNvSpPr>
            <a:spLocks noChangeArrowheads="1"/>
          </p:cNvSpPr>
          <p:nvPr/>
        </p:nvSpPr>
        <p:spPr bwMode="auto">
          <a:xfrm>
            <a:off x="323849" y="5715016"/>
            <a:ext cx="4176713" cy="611188"/>
          </a:xfrm>
          <a:prstGeom prst="rect">
            <a:avLst/>
          </a:prstGeom>
          <a:noFill/>
          <a:ln w="9525">
            <a:noFill/>
            <a:miter lim="800000"/>
            <a:headEnd/>
            <a:tailEnd/>
          </a:ln>
          <a:effectLst/>
        </p:spPr>
        <p:txBody>
          <a:bodyPr anchor="ctr">
            <a:spAutoFit/>
          </a:bodyPr>
          <a:lstStyle/>
          <a:p>
            <a:pPr eaLnBrk="1" hangingPunct="1"/>
            <a:r>
              <a:rPr lang="en-GB" sz="1600" b="1" i="1" dirty="0">
                <a:solidFill>
                  <a:schemeClr val="accent6">
                    <a:lumMod val="40000"/>
                    <a:lumOff val="60000"/>
                  </a:schemeClr>
                </a:solidFill>
                <a:latin typeface="Arial" charset="0"/>
              </a:rPr>
              <a:t>From: TT Macdonald and G. </a:t>
            </a:r>
            <a:r>
              <a:rPr lang="en-GB" sz="1600" b="1" i="1" dirty="0" err="1">
                <a:solidFill>
                  <a:schemeClr val="accent6">
                    <a:lumMod val="40000"/>
                    <a:lumOff val="60000"/>
                  </a:schemeClr>
                </a:solidFill>
                <a:latin typeface="Arial" charset="0"/>
              </a:rPr>
              <a:t>Monteleone</a:t>
            </a:r>
            <a:r>
              <a:rPr lang="en-GB" sz="1600" b="1" i="1" dirty="0">
                <a:solidFill>
                  <a:schemeClr val="accent6">
                    <a:lumMod val="40000"/>
                    <a:lumOff val="60000"/>
                  </a:schemeClr>
                </a:solidFill>
                <a:latin typeface="Arial" charset="0"/>
              </a:rPr>
              <a:t>, Science (2005) 307, 1920 -5</a:t>
            </a:r>
            <a:r>
              <a:rPr lang="en-GB" sz="1800" dirty="0">
                <a:solidFill>
                  <a:schemeClr val="accent6">
                    <a:lumMod val="40000"/>
                    <a:lumOff val="60000"/>
                  </a:schemeClr>
                </a:solidFill>
                <a:latin typeface="Arial"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28690" y="1171564"/>
            <a:ext cx="7772400" cy="685800"/>
          </a:xfrm>
        </p:spPr>
        <p:txBody>
          <a:bodyPr/>
          <a:lstStyle/>
          <a:p>
            <a:r>
              <a:rPr lang="en-NZ" dirty="0"/>
              <a:t>Interleukin 23 receptor</a:t>
            </a:r>
            <a:endParaRPr lang="en-GB" dirty="0"/>
          </a:p>
        </p:txBody>
      </p:sp>
      <p:sp>
        <p:nvSpPr>
          <p:cNvPr id="123907" name="Rectangle 3"/>
          <p:cNvSpPr>
            <a:spLocks noGrp="1" noChangeArrowheads="1"/>
          </p:cNvSpPr>
          <p:nvPr>
            <p:ph type="body" idx="1"/>
          </p:nvPr>
        </p:nvSpPr>
        <p:spPr>
          <a:xfrm>
            <a:off x="1300194" y="5689624"/>
            <a:ext cx="7772400" cy="1096962"/>
          </a:xfrm>
        </p:spPr>
        <p:txBody>
          <a:bodyPr/>
          <a:lstStyle/>
          <a:p>
            <a:r>
              <a:rPr lang="en-GB" sz="2000" dirty="0"/>
              <a:t>Schematic representation of IL23R </a:t>
            </a:r>
            <a:r>
              <a:rPr lang="en-GB" sz="2000" dirty="0" err="1"/>
              <a:t>isoforms</a:t>
            </a:r>
            <a:r>
              <a:rPr lang="en-GB" sz="2000" dirty="0"/>
              <a:t> and susceptibility loci implicated in Crohn's disease. </a:t>
            </a:r>
          </a:p>
          <a:p>
            <a:pPr>
              <a:buFontTx/>
              <a:buNone/>
            </a:pPr>
            <a:r>
              <a:rPr lang="en-GB" sz="1600" dirty="0"/>
              <a:t>From: Xavier and </a:t>
            </a:r>
            <a:r>
              <a:rPr lang="en-GB" sz="1600" dirty="0" err="1"/>
              <a:t>Podolsky</a:t>
            </a:r>
            <a:r>
              <a:rPr lang="en-GB" sz="1600" dirty="0"/>
              <a:t>, Nature 448, 427-432 (2007)</a:t>
            </a:r>
          </a:p>
        </p:txBody>
      </p:sp>
      <p:pic>
        <p:nvPicPr>
          <p:cNvPr id="123908" name="Picture 4" descr="nature06005-f4"/>
          <p:cNvPicPr>
            <a:picLocks noChangeAspect="1" noChangeArrowheads="1"/>
          </p:cNvPicPr>
          <p:nvPr/>
        </p:nvPicPr>
        <p:blipFill>
          <a:blip r:embed="rId3" cstate="print"/>
          <a:srcRect t="50865" b="25912"/>
          <a:stretch>
            <a:fillRect/>
          </a:stretch>
        </p:blipFill>
        <p:spPr bwMode="auto">
          <a:xfrm>
            <a:off x="1763713" y="2178066"/>
            <a:ext cx="5616575" cy="35369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95288" y="863588"/>
            <a:ext cx="8229600" cy="922338"/>
          </a:xfrm>
        </p:spPr>
        <p:txBody>
          <a:bodyPr/>
          <a:lstStyle/>
          <a:p>
            <a:r>
              <a:rPr lang="en-NZ" sz="2600" dirty="0"/>
              <a:t>Schematic depiction of </a:t>
            </a:r>
            <a:r>
              <a:rPr lang="en-NZ" sz="2600" dirty="0" err="1"/>
              <a:t>autophagy</a:t>
            </a:r>
            <a:endParaRPr lang="en-GB" sz="2600" dirty="0"/>
          </a:p>
        </p:txBody>
      </p:sp>
      <p:pic>
        <p:nvPicPr>
          <p:cNvPr id="147459" name="Picture 3"/>
          <p:cNvPicPr>
            <a:picLocks noGrp="1" noChangeAspect="1" noChangeArrowheads="1"/>
          </p:cNvPicPr>
          <p:nvPr>
            <p:ph type="body" idx="1"/>
          </p:nvPr>
        </p:nvPicPr>
        <p:blipFill>
          <a:blip r:embed="rId3" cstate="print"/>
          <a:srcRect/>
          <a:stretch>
            <a:fillRect/>
          </a:stretch>
        </p:blipFill>
        <p:spPr>
          <a:xfrm>
            <a:off x="1476375" y="1508125"/>
            <a:ext cx="6048375" cy="4983163"/>
          </a:xfrm>
          <a:noFill/>
          <a:ln/>
        </p:spPr>
      </p:pic>
      <p:sp>
        <p:nvSpPr>
          <p:cNvPr id="147460" name="Rectangle 4"/>
          <p:cNvSpPr>
            <a:spLocks noChangeArrowheads="1"/>
          </p:cNvSpPr>
          <p:nvPr/>
        </p:nvSpPr>
        <p:spPr bwMode="auto">
          <a:xfrm>
            <a:off x="3203575" y="6491288"/>
            <a:ext cx="5645150" cy="366712"/>
          </a:xfrm>
          <a:prstGeom prst="rect">
            <a:avLst/>
          </a:prstGeom>
          <a:noFill/>
          <a:ln w="9525">
            <a:noFill/>
            <a:miter lim="800000"/>
            <a:headEnd/>
            <a:tailEnd/>
          </a:ln>
          <a:effectLst/>
        </p:spPr>
        <p:txBody>
          <a:bodyPr wrap="none">
            <a:spAutoFit/>
          </a:bodyPr>
          <a:lstStyle/>
          <a:p>
            <a:pPr eaLnBrk="1" hangingPunct="1"/>
            <a:r>
              <a:rPr lang="en-GB" sz="1800" dirty="0" err="1">
                <a:solidFill>
                  <a:schemeClr val="tx1"/>
                </a:solidFill>
                <a:latin typeface="Arial" charset="0"/>
              </a:rPr>
              <a:t>Xie</a:t>
            </a:r>
            <a:r>
              <a:rPr lang="en-GB" sz="1800" dirty="0">
                <a:solidFill>
                  <a:schemeClr val="tx1"/>
                </a:solidFill>
                <a:latin typeface="Arial" charset="0"/>
              </a:rPr>
              <a:t> and </a:t>
            </a:r>
            <a:r>
              <a:rPr lang="en-GB" sz="1800" dirty="0" err="1">
                <a:solidFill>
                  <a:schemeClr val="tx1"/>
                </a:solidFill>
                <a:latin typeface="Arial" charset="0"/>
              </a:rPr>
              <a:t>Klionsky</a:t>
            </a:r>
            <a:r>
              <a:rPr lang="en-GB" sz="1800" dirty="0">
                <a:solidFill>
                  <a:schemeClr val="tx1"/>
                </a:solidFill>
                <a:latin typeface="Arial" charset="0"/>
              </a:rPr>
              <a:t> (2007) Nature Cell Biology 9, 1102-9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127000"/>
            <a:ext cx="8229600" cy="1438275"/>
          </a:xfrm>
          <a:ln/>
        </p:spPr>
        <p:txBody>
          <a:bodyPr/>
          <a:lstStyle/>
          <a:p>
            <a:endParaRPr lang="en-US"/>
          </a:p>
        </p:txBody>
      </p:sp>
      <p:sp>
        <p:nvSpPr>
          <p:cNvPr id="32770" name="Rectangle 2"/>
          <p:cNvSpPr>
            <a:spLocks noGrp="1" noChangeArrowheads="1"/>
          </p:cNvSpPr>
          <p:nvPr>
            <p:ph type="body" idx="1"/>
          </p:nvPr>
        </p:nvSpPr>
        <p:spPr>
          <a:xfrm>
            <a:off x="457200" y="1600200"/>
            <a:ext cx="8229600" cy="4529138"/>
          </a:xfrm>
          <a:ln/>
        </p:spPr>
        <p:txBody>
          <a:bodyPr/>
          <a:lstStyle/>
          <a:p>
            <a:endParaRPr lang="en-US"/>
          </a:p>
        </p:txBody>
      </p:sp>
      <p:sp>
        <p:nvSpPr>
          <p:cNvPr id="32771" name="Text Box 3"/>
          <p:cNvSpPr txBox="1">
            <a:spLocks noChangeArrowheads="1"/>
          </p:cNvSpPr>
          <p:nvPr/>
        </p:nvSpPr>
        <p:spPr bwMode="auto">
          <a:xfrm>
            <a:off x="684213" y="1052513"/>
            <a:ext cx="7920037" cy="825500"/>
          </a:xfrm>
          <a:prstGeom prst="rect">
            <a:avLst/>
          </a:prstGeom>
          <a:noFill/>
          <a:ln w="9525">
            <a:noFill/>
            <a:round/>
            <a:headEnd/>
            <a:tailEnd/>
          </a:ln>
          <a:effectLst/>
        </p:spPr>
        <p:txBody>
          <a:bodyPr lIns="90000" tIns="46800" rIns="90000" bIns="46800">
            <a:spAutoFit/>
          </a:bodyPr>
          <a:lstStyle/>
          <a:p>
            <a:pPr algn="ct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2400" b="1">
                <a:solidFill>
                  <a:srgbClr val="009999"/>
                </a:solidFill>
                <a:effectLst>
                  <a:outerShdw blurRad="38100" dist="38100" dir="2700000" algn="tl">
                    <a:srgbClr val="C0C0C0"/>
                  </a:outerShdw>
                </a:effectLst>
              </a:rPr>
              <a:t>Genotypes common in CD in NZ become candidates for high throughput screens</a:t>
            </a:r>
          </a:p>
        </p:txBody>
      </p:sp>
      <p:pic>
        <p:nvPicPr>
          <p:cNvPr id="32772" name="Picture 4"/>
          <p:cNvPicPr>
            <a:picLocks noChangeAspect="1" noChangeArrowheads="1"/>
          </p:cNvPicPr>
          <p:nvPr/>
        </p:nvPicPr>
        <p:blipFill>
          <a:blip r:embed="rId3" cstate="print"/>
          <a:srcRect/>
          <a:stretch>
            <a:fillRect/>
          </a:stretch>
        </p:blipFill>
        <p:spPr bwMode="auto">
          <a:xfrm>
            <a:off x="2124075" y="1844675"/>
            <a:ext cx="4537075" cy="2519363"/>
          </a:xfrm>
          <a:prstGeom prst="rect">
            <a:avLst/>
          </a:prstGeom>
          <a:noFill/>
          <a:ln w="19080">
            <a:solidFill>
              <a:srgbClr val="000000"/>
            </a:solidFill>
            <a:miter lim="800000"/>
            <a:headEnd/>
            <a:tailEnd/>
          </a:ln>
          <a:effectLst/>
        </p:spPr>
      </p:pic>
      <p:sp>
        <p:nvSpPr>
          <p:cNvPr id="32773" name="AutoShape 5"/>
          <p:cNvSpPr>
            <a:spLocks noChangeArrowheads="1"/>
          </p:cNvSpPr>
          <p:nvPr/>
        </p:nvSpPr>
        <p:spPr bwMode="auto">
          <a:xfrm rot="7500000">
            <a:off x="1440656" y="4401344"/>
            <a:ext cx="576263" cy="504825"/>
          </a:xfrm>
          <a:prstGeom prst="rightArrow">
            <a:avLst>
              <a:gd name="adj1" fmla="val 50000"/>
              <a:gd name="adj2" fmla="val 28538"/>
            </a:avLst>
          </a:prstGeom>
          <a:solidFill>
            <a:srgbClr val="FF9900"/>
          </a:solidFill>
          <a:ln w="9360">
            <a:solidFill>
              <a:srgbClr val="000000"/>
            </a:solidFill>
            <a:miter lim="800000"/>
            <a:headEnd/>
            <a:tailEnd/>
          </a:ln>
          <a:effectLst/>
        </p:spPr>
        <p:txBody>
          <a:bodyPr wrap="none" anchor="ctr"/>
          <a:lstStyle/>
          <a:p>
            <a:endParaRPr lang="en-US"/>
          </a:p>
        </p:txBody>
      </p:sp>
      <p:sp>
        <p:nvSpPr>
          <p:cNvPr id="32774" name="Text Box 6"/>
          <p:cNvSpPr txBox="1">
            <a:spLocks noChangeArrowheads="1"/>
          </p:cNvSpPr>
          <p:nvPr/>
        </p:nvSpPr>
        <p:spPr bwMode="auto">
          <a:xfrm>
            <a:off x="827088" y="5300663"/>
            <a:ext cx="1223962" cy="642937"/>
          </a:xfrm>
          <a:prstGeom prst="rect">
            <a:avLst/>
          </a:prstGeom>
          <a:noFill/>
          <a:ln w="9360">
            <a:solidFill>
              <a:srgbClr val="000000"/>
            </a:solidFill>
            <a:miter lim="800000"/>
            <a:headEnd/>
            <a:tailEnd/>
          </a:ln>
          <a:effectLst/>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b="1">
                <a:solidFill>
                  <a:srgbClr val="000000"/>
                </a:solidFill>
              </a:rPr>
              <a:t>TNF</a:t>
            </a:r>
            <a:r>
              <a:rPr lang="en-NZ" b="1">
                <a:solidFill>
                  <a:srgbClr val="000000"/>
                </a:solidFill>
                <a:latin typeface="Symbol" pitchFamily="16" charset="2"/>
              </a:rPr>
              <a:t></a:t>
            </a:r>
            <a:br>
              <a:rPr lang="en-NZ" b="1">
                <a:solidFill>
                  <a:srgbClr val="000000"/>
                </a:solidFill>
                <a:latin typeface="Symbol" pitchFamily="16" charset="2"/>
              </a:rPr>
            </a:br>
            <a:r>
              <a:rPr lang="en-NZ" b="1">
                <a:solidFill>
                  <a:srgbClr val="000000"/>
                </a:solidFill>
              </a:rPr>
              <a:t>promoter</a:t>
            </a:r>
          </a:p>
        </p:txBody>
      </p:sp>
      <p:sp>
        <p:nvSpPr>
          <p:cNvPr id="32775" name="AutoShape 7"/>
          <p:cNvSpPr>
            <a:spLocks noChangeArrowheads="1"/>
          </p:cNvSpPr>
          <p:nvPr/>
        </p:nvSpPr>
        <p:spPr bwMode="auto">
          <a:xfrm rot="5400000">
            <a:off x="4177506" y="4617244"/>
            <a:ext cx="576263" cy="504825"/>
          </a:xfrm>
          <a:prstGeom prst="rightArrow">
            <a:avLst>
              <a:gd name="adj1" fmla="val 50000"/>
              <a:gd name="adj2" fmla="val 28538"/>
            </a:avLst>
          </a:prstGeom>
          <a:solidFill>
            <a:srgbClr val="FF9900"/>
          </a:solidFill>
          <a:ln w="9360">
            <a:solidFill>
              <a:srgbClr val="000000"/>
            </a:solidFill>
            <a:miter lim="800000"/>
            <a:headEnd/>
            <a:tailEnd/>
          </a:ln>
          <a:effectLst/>
        </p:spPr>
        <p:txBody>
          <a:bodyPr wrap="none" anchor="ctr"/>
          <a:lstStyle/>
          <a:p>
            <a:endParaRPr lang="en-US"/>
          </a:p>
        </p:txBody>
      </p:sp>
      <p:sp>
        <p:nvSpPr>
          <p:cNvPr id="32776" name="Text Box 8"/>
          <p:cNvSpPr txBox="1">
            <a:spLocks noChangeArrowheads="1"/>
          </p:cNvSpPr>
          <p:nvPr/>
        </p:nvSpPr>
        <p:spPr bwMode="auto">
          <a:xfrm>
            <a:off x="4067175" y="5300663"/>
            <a:ext cx="1081088" cy="368300"/>
          </a:xfrm>
          <a:prstGeom prst="rect">
            <a:avLst/>
          </a:prstGeom>
          <a:noFill/>
          <a:ln w="9360">
            <a:solidFill>
              <a:srgbClr val="000000"/>
            </a:solidFill>
            <a:miter lim="800000"/>
            <a:headEnd/>
            <a:tailEnd/>
          </a:ln>
          <a:effectLst/>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b="1">
                <a:solidFill>
                  <a:srgbClr val="000000"/>
                </a:solidFill>
              </a:rPr>
              <a:t>IL23R</a:t>
            </a:r>
          </a:p>
        </p:txBody>
      </p:sp>
      <p:sp>
        <p:nvSpPr>
          <p:cNvPr id="32777" name="AutoShape 9"/>
          <p:cNvSpPr>
            <a:spLocks noChangeArrowheads="1"/>
          </p:cNvSpPr>
          <p:nvPr/>
        </p:nvSpPr>
        <p:spPr bwMode="auto">
          <a:xfrm rot="2760000">
            <a:off x="6768306" y="4328319"/>
            <a:ext cx="576263" cy="504825"/>
          </a:xfrm>
          <a:prstGeom prst="rightArrow">
            <a:avLst>
              <a:gd name="adj1" fmla="val 50000"/>
              <a:gd name="adj2" fmla="val 28538"/>
            </a:avLst>
          </a:prstGeom>
          <a:solidFill>
            <a:srgbClr val="FF9900"/>
          </a:solidFill>
          <a:ln w="9360">
            <a:solidFill>
              <a:srgbClr val="000000"/>
            </a:solidFill>
            <a:miter lim="800000"/>
            <a:headEnd/>
            <a:tailEnd/>
          </a:ln>
          <a:effectLst/>
        </p:spPr>
        <p:txBody>
          <a:bodyPr wrap="none" anchor="ctr"/>
          <a:lstStyle/>
          <a:p>
            <a:endParaRPr lang="en-US"/>
          </a:p>
        </p:txBody>
      </p:sp>
      <p:sp>
        <p:nvSpPr>
          <p:cNvPr id="32778" name="Text Box 10"/>
          <p:cNvSpPr txBox="1">
            <a:spLocks noChangeArrowheads="1"/>
          </p:cNvSpPr>
          <p:nvPr/>
        </p:nvSpPr>
        <p:spPr bwMode="auto">
          <a:xfrm>
            <a:off x="7164388" y="5157788"/>
            <a:ext cx="1368425" cy="368300"/>
          </a:xfrm>
          <a:prstGeom prst="rect">
            <a:avLst/>
          </a:prstGeom>
          <a:noFill/>
          <a:ln w="9360">
            <a:solidFill>
              <a:srgbClr val="000000"/>
            </a:solidFill>
            <a:miter lim="800000"/>
            <a:headEnd/>
            <a:tailEnd/>
          </a:ln>
          <a:effectLst/>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b="1">
                <a:solidFill>
                  <a:srgbClr val="000000"/>
                </a:solidFill>
              </a:rPr>
              <a:t>CARD15</a:t>
            </a:r>
          </a:p>
        </p:txBody>
      </p:sp>
      <p:sp>
        <p:nvSpPr>
          <p:cNvPr id="32779" name="AutoShape 11"/>
          <p:cNvSpPr>
            <a:spLocks noChangeArrowheads="1"/>
          </p:cNvSpPr>
          <p:nvPr/>
        </p:nvSpPr>
        <p:spPr bwMode="auto">
          <a:xfrm rot="6480000">
            <a:off x="2807495" y="4618831"/>
            <a:ext cx="576262" cy="504825"/>
          </a:xfrm>
          <a:prstGeom prst="rightArrow">
            <a:avLst>
              <a:gd name="adj1" fmla="val 50000"/>
              <a:gd name="adj2" fmla="val 28538"/>
            </a:avLst>
          </a:prstGeom>
          <a:solidFill>
            <a:srgbClr val="FF9900"/>
          </a:solidFill>
          <a:ln w="9360">
            <a:solidFill>
              <a:srgbClr val="000000"/>
            </a:solidFill>
            <a:miter lim="800000"/>
            <a:headEnd/>
            <a:tailEnd/>
          </a:ln>
          <a:effectLst/>
        </p:spPr>
        <p:txBody>
          <a:bodyPr wrap="none" anchor="ctr"/>
          <a:lstStyle/>
          <a:p>
            <a:endParaRPr lang="en-US"/>
          </a:p>
        </p:txBody>
      </p:sp>
      <p:sp>
        <p:nvSpPr>
          <p:cNvPr id="32780" name="AutoShape 12"/>
          <p:cNvSpPr>
            <a:spLocks noChangeArrowheads="1"/>
          </p:cNvSpPr>
          <p:nvPr/>
        </p:nvSpPr>
        <p:spPr bwMode="auto">
          <a:xfrm rot="4080000">
            <a:off x="5472906" y="4617244"/>
            <a:ext cx="576263" cy="504825"/>
          </a:xfrm>
          <a:prstGeom prst="rightArrow">
            <a:avLst>
              <a:gd name="adj1" fmla="val 50000"/>
              <a:gd name="adj2" fmla="val 28538"/>
            </a:avLst>
          </a:prstGeom>
          <a:solidFill>
            <a:srgbClr val="FF9900"/>
          </a:solidFill>
          <a:ln w="9360">
            <a:solidFill>
              <a:srgbClr val="000000"/>
            </a:solidFill>
            <a:miter lim="800000"/>
            <a:headEnd/>
            <a:tailEnd/>
          </a:ln>
          <a:effectLst/>
        </p:spPr>
        <p:txBody>
          <a:bodyPr wrap="none" anchor="ctr"/>
          <a:lstStyle/>
          <a:p>
            <a:endParaRPr lang="en-US"/>
          </a:p>
        </p:txBody>
      </p:sp>
      <p:sp>
        <p:nvSpPr>
          <p:cNvPr id="32781" name="Text Box 13"/>
          <p:cNvSpPr txBox="1">
            <a:spLocks noChangeArrowheads="1"/>
          </p:cNvSpPr>
          <p:nvPr/>
        </p:nvSpPr>
        <p:spPr bwMode="auto">
          <a:xfrm>
            <a:off x="2555875" y="5300663"/>
            <a:ext cx="1223963" cy="368300"/>
          </a:xfrm>
          <a:prstGeom prst="rect">
            <a:avLst/>
          </a:prstGeom>
          <a:noFill/>
          <a:ln w="9360">
            <a:solidFill>
              <a:srgbClr val="000000"/>
            </a:solidFill>
            <a:miter lim="800000"/>
            <a:headEnd/>
            <a:tailEnd/>
          </a:ln>
          <a:effectLst/>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b="1">
                <a:solidFill>
                  <a:srgbClr val="000000"/>
                </a:solidFill>
              </a:rPr>
              <a:t>ATG16L1</a:t>
            </a:r>
          </a:p>
        </p:txBody>
      </p:sp>
      <p:sp>
        <p:nvSpPr>
          <p:cNvPr id="32782" name="Text Box 14"/>
          <p:cNvSpPr txBox="1">
            <a:spLocks noChangeArrowheads="1"/>
          </p:cNvSpPr>
          <p:nvPr/>
        </p:nvSpPr>
        <p:spPr bwMode="auto">
          <a:xfrm>
            <a:off x="5508625" y="5300663"/>
            <a:ext cx="1081088" cy="368300"/>
          </a:xfrm>
          <a:prstGeom prst="rect">
            <a:avLst/>
          </a:prstGeom>
          <a:noFill/>
          <a:ln w="9360">
            <a:solidFill>
              <a:srgbClr val="000000"/>
            </a:solidFill>
            <a:miter lim="800000"/>
            <a:headEnd/>
            <a:tailEnd/>
          </a:ln>
          <a:effectLst/>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b="1">
                <a:solidFill>
                  <a:srgbClr val="000000"/>
                </a:solidFill>
              </a:rPr>
              <a:t>OCTN2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68313" y="765175"/>
            <a:ext cx="8229600" cy="1143000"/>
          </a:xfrm>
        </p:spPr>
        <p:txBody>
          <a:bodyPr/>
          <a:lstStyle/>
          <a:p>
            <a:r>
              <a:rPr lang="en-NZ"/>
              <a:t>Other CD susceptibility genes</a:t>
            </a:r>
            <a:endParaRPr lang="en-GB"/>
          </a:p>
        </p:txBody>
      </p:sp>
      <p:sp>
        <p:nvSpPr>
          <p:cNvPr id="149507" name="Rectangle 3"/>
          <p:cNvSpPr>
            <a:spLocks noGrp="1" noChangeArrowheads="1"/>
          </p:cNvSpPr>
          <p:nvPr>
            <p:ph type="body" idx="1"/>
          </p:nvPr>
        </p:nvSpPr>
        <p:spPr>
          <a:xfrm>
            <a:off x="457200" y="2133600"/>
            <a:ext cx="8229600" cy="3925888"/>
          </a:xfrm>
        </p:spPr>
        <p:txBody>
          <a:bodyPr/>
          <a:lstStyle/>
          <a:p>
            <a:pPr>
              <a:lnSpc>
                <a:spcPct val="90000"/>
              </a:lnSpc>
            </a:pPr>
            <a:r>
              <a:rPr lang="en-GB" sz="2800" dirty="0"/>
              <a:t>Other genes may be important.  </a:t>
            </a:r>
          </a:p>
          <a:p>
            <a:pPr>
              <a:lnSpc>
                <a:spcPct val="90000"/>
              </a:lnSpc>
            </a:pPr>
            <a:r>
              <a:rPr lang="en-GB" sz="2800" dirty="0"/>
              <a:t>The majority of them are involved in the same processes as CARD15, IL23R, and ATG16L1 </a:t>
            </a:r>
            <a:endParaRPr lang="en-NZ" sz="2800" dirty="0"/>
          </a:p>
          <a:p>
            <a:pPr>
              <a:lnSpc>
                <a:spcPct val="90000"/>
              </a:lnSpc>
            </a:pPr>
            <a:r>
              <a:rPr lang="en-NZ" sz="2800" dirty="0"/>
              <a:t>Not all pathways seen in overseas studies appear important in New Zealand</a:t>
            </a:r>
          </a:p>
          <a:p>
            <a:pPr>
              <a:lnSpc>
                <a:spcPct val="90000"/>
              </a:lnSpc>
            </a:pPr>
            <a:r>
              <a:rPr lang="en-NZ" sz="2800" dirty="0"/>
              <a:t>A good example is the </a:t>
            </a:r>
            <a:r>
              <a:rPr lang="en-NZ" sz="2800" dirty="0" err="1"/>
              <a:t>autophagy</a:t>
            </a:r>
            <a:r>
              <a:rPr lang="en-NZ" sz="2800" dirty="0"/>
              <a:t> pathway, which does not seem as important as other pathways in Auckland.</a:t>
            </a:r>
          </a:p>
          <a:p>
            <a:pPr>
              <a:lnSpc>
                <a:spcPct val="90000"/>
              </a:lnSpc>
            </a:pPr>
            <a:r>
              <a:rPr lang="en-GB" sz="2800" dirty="0"/>
              <a:t>G</a:t>
            </a:r>
            <a:r>
              <a:rPr lang="en-NZ" sz="2800" dirty="0" err="1"/>
              <a:t>ene</a:t>
            </a:r>
            <a:r>
              <a:rPr lang="en-NZ" sz="2800" dirty="0"/>
              <a:t>-diet interactions may obscure the role of other pathways…</a:t>
            </a:r>
          </a:p>
          <a:p>
            <a:pPr>
              <a:lnSpc>
                <a:spcPct val="90000"/>
              </a:lnSpc>
            </a:pP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852480"/>
            <a:ext cx="8228013" cy="1433512"/>
          </a:xfrm>
        </p:spPr>
        <p:txBody>
          <a:bodyPr/>
          <a:lstStyle/>
          <a:p>
            <a:r>
              <a:rPr lang="en-GB" dirty="0" smtClean="0"/>
              <a:t>Gene discovery</a:t>
            </a:r>
            <a:endParaRPr lang="en-GB" dirty="0"/>
          </a:p>
        </p:txBody>
      </p:sp>
      <p:sp>
        <p:nvSpPr>
          <p:cNvPr id="118787" name="Rectangle 3"/>
          <p:cNvSpPr>
            <a:spLocks noGrp="1" noChangeArrowheads="1"/>
          </p:cNvSpPr>
          <p:nvPr>
            <p:ph type="body" idx="1"/>
          </p:nvPr>
        </p:nvSpPr>
        <p:spPr/>
        <p:txBody>
          <a:bodyPr/>
          <a:lstStyle/>
          <a:p>
            <a:endParaRPr lang="en-GB" dirty="0"/>
          </a:p>
        </p:txBody>
      </p:sp>
      <p:pic>
        <p:nvPicPr>
          <p:cNvPr id="118788" name="Picture 4"/>
          <p:cNvPicPr>
            <a:picLocks noChangeAspect="1" noChangeArrowheads="1"/>
          </p:cNvPicPr>
          <p:nvPr/>
        </p:nvPicPr>
        <p:blipFill>
          <a:blip r:embed="rId3" cstate="print"/>
          <a:srcRect/>
          <a:stretch>
            <a:fillRect/>
          </a:stretch>
        </p:blipFill>
        <p:spPr bwMode="auto">
          <a:xfrm>
            <a:off x="3492500" y="188913"/>
            <a:ext cx="4895850" cy="1346200"/>
          </a:xfrm>
          <a:prstGeom prst="rect">
            <a:avLst/>
          </a:prstGeom>
          <a:noFill/>
          <a:ln w="9525">
            <a:noFill/>
            <a:miter lim="800000"/>
            <a:headEnd/>
            <a:tailEnd/>
          </a:ln>
          <a:effectLst/>
        </p:spPr>
      </p:pic>
      <p:sp>
        <p:nvSpPr>
          <p:cNvPr id="118790" name="Rectangle 6"/>
          <p:cNvSpPr>
            <a:spLocks noChangeArrowheads="1"/>
          </p:cNvSpPr>
          <p:nvPr/>
        </p:nvSpPr>
        <p:spPr bwMode="auto">
          <a:xfrm rot="719626">
            <a:off x="1008063" y="2852738"/>
            <a:ext cx="8135937" cy="1463675"/>
          </a:xfrm>
          <a:prstGeom prst="rect">
            <a:avLst/>
          </a:prstGeom>
          <a:solidFill>
            <a:schemeClr val="bg1"/>
          </a:solidFill>
          <a:ln w="9525">
            <a:noFill/>
            <a:miter lim="800000"/>
            <a:headEnd/>
            <a:tailEnd/>
          </a:ln>
          <a:effectLst/>
        </p:spPr>
        <p:txBody>
          <a:bodyPr anchor="ctr">
            <a:spAutoFit/>
          </a:bodyPr>
          <a:lstStyle/>
          <a:p>
            <a:pPr algn="ctr" eaLnBrk="1" hangingPunct="1"/>
            <a:r>
              <a:rPr lang="en-GB" altLang="ko-KR" sz="1800" dirty="0">
                <a:solidFill>
                  <a:schemeClr val="tx1"/>
                </a:solidFill>
                <a:latin typeface="Arial" charset="0"/>
                <a:ea typeface="굴림" pitchFamily="50" charset="-127"/>
              </a:rPr>
              <a:t>Single nucleotide polymorphisms in the promoter of the </a:t>
            </a:r>
            <a:r>
              <a:rPr lang="en-GB" altLang="ko-KR" sz="1800" dirty="0" err="1">
                <a:solidFill>
                  <a:schemeClr val="tx1"/>
                </a:solidFill>
                <a:latin typeface="Arial" charset="0"/>
                <a:ea typeface="굴림" pitchFamily="50" charset="-127"/>
              </a:rPr>
              <a:t>Tumor</a:t>
            </a:r>
            <a:r>
              <a:rPr lang="en-GB" altLang="ko-KR" sz="1800" dirty="0">
                <a:solidFill>
                  <a:schemeClr val="tx1"/>
                </a:solidFill>
                <a:latin typeface="Arial" charset="0"/>
                <a:ea typeface="굴림" pitchFamily="50" charset="-127"/>
              </a:rPr>
              <a:t> Necrosis Factor-alpha gene affect the risks of developing Inflammatory Bowel Diseases: New Zealand data and a meta-analysis.</a:t>
            </a:r>
          </a:p>
          <a:p>
            <a:pPr algn="ctr" eaLnBrk="1" hangingPunct="1"/>
            <a:r>
              <a:rPr lang="en-GB" altLang="ko-KR" sz="1200" dirty="0">
                <a:solidFill>
                  <a:schemeClr val="tx1"/>
                </a:solidFill>
                <a:latin typeface="Arial" charset="0"/>
                <a:ea typeface="굴림" pitchFamily="50" charset="-127"/>
              </a:rPr>
              <a:t>Lynnette R. Ferguson, Claudia Huebner, </a:t>
            </a:r>
            <a:r>
              <a:rPr lang="en-GB" altLang="ko-KR" sz="1200" dirty="0" err="1">
                <a:solidFill>
                  <a:schemeClr val="tx1"/>
                </a:solidFill>
                <a:latin typeface="Arial" charset="0"/>
                <a:ea typeface="굴림" pitchFamily="50" charset="-127"/>
              </a:rPr>
              <a:t>Ivonne</a:t>
            </a:r>
            <a:r>
              <a:rPr lang="en-GB" altLang="ko-KR" sz="1200" dirty="0">
                <a:solidFill>
                  <a:schemeClr val="tx1"/>
                </a:solidFill>
                <a:latin typeface="Arial" charset="0"/>
                <a:ea typeface="굴림" pitchFamily="50" charset="-127"/>
              </a:rPr>
              <a:t> </a:t>
            </a:r>
            <a:r>
              <a:rPr lang="en-GB" altLang="ko-KR" sz="1200" dirty="0" err="1">
                <a:solidFill>
                  <a:schemeClr val="tx1"/>
                </a:solidFill>
                <a:latin typeface="Arial" charset="0"/>
                <a:ea typeface="굴림" pitchFamily="50" charset="-127"/>
              </a:rPr>
              <a:t>Petermann</a:t>
            </a:r>
            <a:r>
              <a:rPr lang="en-GB" altLang="ko-KR" sz="1200" dirty="0">
                <a:solidFill>
                  <a:schemeClr val="tx1"/>
                </a:solidFill>
                <a:latin typeface="Arial" charset="0"/>
                <a:ea typeface="굴림" pitchFamily="50" charset="-127"/>
              </a:rPr>
              <a:t>, Richard B. </a:t>
            </a:r>
            <a:r>
              <a:rPr lang="en-GB" altLang="ko-KR" sz="1200" dirty="0" err="1">
                <a:solidFill>
                  <a:schemeClr val="tx1"/>
                </a:solidFill>
                <a:latin typeface="Arial" charset="0"/>
                <a:ea typeface="굴림" pitchFamily="50" charset="-127"/>
              </a:rPr>
              <a:t>Gearry</a:t>
            </a:r>
            <a:r>
              <a:rPr lang="en-GB" altLang="ko-KR" sz="1200" dirty="0">
                <a:solidFill>
                  <a:schemeClr val="tx1"/>
                </a:solidFill>
                <a:latin typeface="Arial" charset="0"/>
                <a:ea typeface="굴림" pitchFamily="50" charset="-127"/>
              </a:rPr>
              <a:t>, Murray L. Barclay, Pieter </a:t>
            </a:r>
            <a:r>
              <a:rPr lang="en-GB" altLang="ko-KR" sz="1200" dirty="0" err="1">
                <a:solidFill>
                  <a:schemeClr val="tx1"/>
                </a:solidFill>
                <a:latin typeface="Arial" charset="0"/>
                <a:ea typeface="굴림" pitchFamily="50" charset="-127"/>
              </a:rPr>
              <a:t>Demmers</a:t>
            </a:r>
            <a:r>
              <a:rPr lang="en-GB" altLang="ko-KR" sz="1200" dirty="0">
                <a:solidFill>
                  <a:schemeClr val="tx1"/>
                </a:solidFill>
                <a:latin typeface="Arial" charset="0"/>
                <a:ea typeface="굴림" pitchFamily="50" charset="-127"/>
              </a:rPr>
              <a:t>, Alan McCulloch, Dug Yeo Han</a:t>
            </a:r>
          </a:p>
          <a:p>
            <a:pPr algn="ctr" eaLnBrk="1" hangingPunct="1"/>
            <a:r>
              <a:rPr lang="en-NZ" altLang="ko-KR" sz="1200" dirty="0">
                <a:solidFill>
                  <a:schemeClr val="tx1"/>
                </a:solidFill>
                <a:latin typeface="Arial" charset="0"/>
                <a:ea typeface="굴림" pitchFamily="50" charset="-127"/>
              </a:rPr>
              <a:t>Submitted for </a:t>
            </a:r>
            <a:r>
              <a:rPr lang="en-NZ" altLang="ko-KR" sz="1200" dirty="0" err="1">
                <a:solidFill>
                  <a:schemeClr val="tx1"/>
                </a:solidFill>
                <a:latin typeface="Arial" charset="0"/>
                <a:ea typeface="굴림" pitchFamily="50" charset="-127"/>
              </a:rPr>
              <a:t>publucation</a:t>
            </a:r>
            <a:endParaRPr lang="en-GB" altLang="ko-KR" sz="1200" dirty="0">
              <a:solidFill>
                <a:schemeClr val="tx1"/>
              </a:solidFill>
              <a:latin typeface="Arial" charset="0"/>
              <a:ea typeface="굴림" pitchFamily="50" charset="-127"/>
            </a:endParaRPr>
          </a:p>
        </p:txBody>
      </p:sp>
      <p:pic>
        <p:nvPicPr>
          <p:cNvPr id="118791" name="Picture 7"/>
          <p:cNvPicPr>
            <a:picLocks noChangeAspect="1" noChangeArrowheads="1"/>
          </p:cNvPicPr>
          <p:nvPr/>
        </p:nvPicPr>
        <p:blipFill>
          <a:blip r:embed="rId4" cstate="print"/>
          <a:srcRect/>
          <a:stretch>
            <a:fillRect/>
          </a:stretch>
        </p:blipFill>
        <p:spPr bwMode="auto">
          <a:xfrm>
            <a:off x="611188" y="3770313"/>
            <a:ext cx="8018462" cy="3087687"/>
          </a:xfrm>
          <a:prstGeom prst="rect">
            <a:avLst/>
          </a:prstGeom>
          <a:noFill/>
          <a:ln w="9525">
            <a:noFill/>
            <a:miter lim="800000"/>
            <a:headEnd/>
            <a:tailEnd/>
          </a:ln>
          <a:effectLst/>
        </p:spPr>
      </p:pic>
      <p:pic>
        <p:nvPicPr>
          <p:cNvPr id="118789" name="Picture 5"/>
          <p:cNvPicPr>
            <a:picLocks noChangeAspect="1" noChangeArrowheads="1"/>
          </p:cNvPicPr>
          <p:nvPr/>
        </p:nvPicPr>
        <p:blipFill>
          <a:blip r:embed="rId5" cstate="print"/>
          <a:srcRect/>
          <a:stretch>
            <a:fillRect/>
          </a:stretch>
        </p:blipFill>
        <p:spPr bwMode="auto">
          <a:xfrm rot="-703904">
            <a:off x="312738" y="1177925"/>
            <a:ext cx="6486525" cy="20272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dissolve">
                                      <p:cBhvr>
                                        <p:cTn id="7" dur="2000"/>
                                        <p:tgtEl>
                                          <p:spTgt spid="118790"/>
                                        </p:tgtEl>
                                      </p:cBhvr>
                                    </p:animEffect>
                                  </p:childTnLst>
                                </p:cTn>
                              </p:par>
                            </p:childTnLst>
                          </p:cTn>
                        </p:par>
                        <p:par>
                          <p:cTn id="8" fill="hold">
                            <p:stCondLst>
                              <p:cond delay="2000"/>
                            </p:stCondLst>
                            <p:childTnLst>
                              <p:par>
                                <p:cTn id="9" presetID="1" presetClass="entr" presetSubtype="0" fill="hold" nodeType="afterEffect">
                                  <p:stCondLst>
                                    <p:cond delay="3000"/>
                                  </p:stCondLst>
                                  <p:childTnLst>
                                    <p:set>
                                      <p:cBhvr>
                                        <p:cTn id="10" dur="1" fill="hold">
                                          <p:stCondLst>
                                            <p:cond delay="0"/>
                                          </p:stCondLst>
                                        </p:cTn>
                                        <p:tgtEl>
                                          <p:spTgt spid="118788"/>
                                        </p:tgtEl>
                                        <p:attrNameLst>
                                          <p:attrName>style.visibility</p:attrName>
                                        </p:attrNameLst>
                                      </p:cBhvr>
                                      <p:to>
                                        <p:strVal val="visible"/>
                                      </p:to>
                                    </p:set>
                                  </p:childTnLst>
                                </p:cTn>
                              </p:par>
                            </p:childTnLst>
                          </p:cTn>
                        </p:par>
                        <p:par>
                          <p:cTn id="11" fill="hold">
                            <p:stCondLst>
                              <p:cond delay="5000"/>
                            </p:stCondLst>
                            <p:childTnLst>
                              <p:par>
                                <p:cTn id="12" presetID="9" presetClass="entr" presetSubtype="0" fill="hold" nodeType="afterEffect">
                                  <p:stCondLst>
                                    <p:cond delay="0"/>
                                  </p:stCondLst>
                                  <p:childTnLst>
                                    <p:set>
                                      <p:cBhvr>
                                        <p:cTn id="13" dur="1" fill="hold">
                                          <p:stCondLst>
                                            <p:cond delay="0"/>
                                          </p:stCondLst>
                                        </p:cTn>
                                        <p:tgtEl>
                                          <p:spTgt spid="118789"/>
                                        </p:tgtEl>
                                        <p:attrNameLst>
                                          <p:attrName>style.visibility</p:attrName>
                                        </p:attrNameLst>
                                      </p:cBhvr>
                                      <p:to>
                                        <p:strVal val="visible"/>
                                      </p:to>
                                    </p:set>
                                    <p:animEffect transition="in" filter="dissolve">
                                      <p:cBhvr>
                                        <p:cTn id="14" dur="2000"/>
                                        <p:tgtEl>
                                          <p:spTgt spid="118789"/>
                                        </p:tgtEl>
                                      </p:cBhvr>
                                    </p:animEffect>
                                  </p:childTnLst>
                                </p:cTn>
                              </p:par>
                            </p:childTnLst>
                          </p:cTn>
                        </p:par>
                        <p:par>
                          <p:cTn id="15" fill="hold">
                            <p:stCondLst>
                              <p:cond delay="7000"/>
                            </p:stCondLst>
                            <p:childTnLst>
                              <p:par>
                                <p:cTn id="16" presetID="9" presetClass="entr" presetSubtype="0" fill="hold" nodeType="afterEffect">
                                  <p:stCondLst>
                                    <p:cond delay="0"/>
                                  </p:stCondLst>
                                  <p:childTnLst>
                                    <p:set>
                                      <p:cBhvr>
                                        <p:cTn id="17" dur="1" fill="hold">
                                          <p:stCondLst>
                                            <p:cond delay="0"/>
                                          </p:stCondLst>
                                        </p:cTn>
                                        <p:tgtEl>
                                          <p:spTgt spid="118791"/>
                                        </p:tgtEl>
                                        <p:attrNameLst>
                                          <p:attrName>style.visibility</p:attrName>
                                        </p:attrNameLst>
                                      </p:cBhvr>
                                      <p:to>
                                        <p:strVal val="visible"/>
                                      </p:to>
                                    </p:set>
                                    <p:animEffect transition="in" filter="dissolve">
                                      <p:cBhvr>
                                        <p:cTn id="18" dur="30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noChangeArrowheads="1"/>
          </p:cNvPicPr>
          <p:nvPr/>
        </p:nvPicPr>
        <p:blipFill>
          <a:blip r:embed="rId3" cstate="print"/>
          <a:srcRect r="64046" b="28569"/>
          <a:stretch>
            <a:fillRect/>
          </a:stretch>
        </p:blipFill>
        <p:spPr bwMode="auto">
          <a:xfrm>
            <a:off x="0" y="0"/>
            <a:ext cx="4071934" cy="5143512"/>
          </a:xfrm>
          <a:prstGeom prst="rect">
            <a:avLst/>
          </a:prstGeom>
          <a:noFill/>
          <a:ln w="9525">
            <a:noFill/>
            <a:round/>
            <a:headEnd/>
            <a:tailEnd/>
          </a:ln>
          <a:effectLst/>
        </p:spPr>
      </p:pic>
      <p:sp>
        <p:nvSpPr>
          <p:cNvPr id="12" name="Rectangle 2"/>
          <p:cNvSpPr>
            <a:spLocks noChangeArrowheads="1"/>
          </p:cNvSpPr>
          <p:nvPr/>
        </p:nvSpPr>
        <p:spPr bwMode="auto">
          <a:xfrm>
            <a:off x="285720" y="1643050"/>
            <a:ext cx="8836025" cy="1143000"/>
          </a:xfrm>
          <a:prstGeom prst="rect">
            <a:avLst/>
          </a:prstGeom>
          <a:noFill/>
          <a:ln w="9525">
            <a:noFill/>
            <a:round/>
            <a:headEnd/>
            <a:tailEnd/>
          </a:ln>
          <a:effectLst/>
        </p:spPr>
        <p:txBody>
          <a:bodyPr lIns="90000" tIns="46800" rIns="90000" bIns="46800" anchor="ctr"/>
          <a:lstStyle/>
          <a:p>
            <a:pPr algn="ctr" eaLnBrk="0" hangingPunct="0">
              <a:tabLst>
                <a:tab pos="723900" algn="l"/>
                <a:tab pos="1447800" algn="l"/>
                <a:tab pos="2171700" algn="l"/>
                <a:tab pos="2895600" algn="l"/>
                <a:tab pos="3619500" algn="l"/>
                <a:tab pos="4343400" algn="l"/>
                <a:tab pos="5067300" algn="l"/>
                <a:tab pos="5791200" algn="l"/>
              </a:tabLst>
            </a:pPr>
            <a:r>
              <a:rPr lang="en-US" sz="5400" dirty="0" smtClean="0">
                <a:solidFill>
                  <a:srgbClr val="009999"/>
                </a:solidFill>
                <a:latin typeface="Futura Hv BT" pitchFamily="32" charset="0"/>
                <a:cs typeface="Times New Roman" pitchFamily="16" charset="0"/>
              </a:rPr>
              <a:t>Nutrigenomics:</a:t>
            </a:r>
          </a:p>
          <a:p>
            <a:pPr algn="r" eaLnBrk="0" hangingPunct="0">
              <a:tabLst>
                <a:tab pos="723900" algn="l"/>
                <a:tab pos="1447800" algn="l"/>
                <a:tab pos="2171700" algn="l"/>
                <a:tab pos="2895600" algn="l"/>
                <a:tab pos="3619500" algn="l"/>
                <a:tab pos="4343400" algn="l"/>
                <a:tab pos="5067300" algn="l"/>
                <a:tab pos="5791200" algn="l"/>
              </a:tabLst>
            </a:pPr>
            <a:r>
              <a:rPr lang="en-US" sz="5400" dirty="0" smtClean="0">
                <a:solidFill>
                  <a:srgbClr val="009999"/>
                </a:solidFill>
                <a:latin typeface="Futura Hv BT" pitchFamily="32" charset="0"/>
                <a:cs typeface="Times New Roman" pitchFamily="16" charset="0"/>
              </a:rPr>
              <a:t>how </a:t>
            </a:r>
            <a:r>
              <a:rPr lang="en-US" sz="5400" dirty="0">
                <a:solidFill>
                  <a:srgbClr val="009999"/>
                </a:solidFill>
                <a:latin typeface="Futura Hv BT" pitchFamily="32" charset="0"/>
                <a:cs typeface="Times New Roman" pitchFamily="16" charset="0"/>
              </a:rPr>
              <a:t>nutrients affect </a:t>
            </a:r>
            <a:r>
              <a:rPr lang="en-US" sz="5400" dirty="0" smtClean="0">
                <a:solidFill>
                  <a:srgbClr val="009999"/>
                </a:solidFill>
                <a:latin typeface="Futura Hv BT" pitchFamily="32" charset="0"/>
                <a:cs typeface="Times New Roman" pitchFamily="16" charset="0"/>
              </a:rPr>
              <a:t>genes </a:t>
            </a:r>
          </a:p>
        </p:txBody>
      </p:sp>
      <p:sp>
        <p:nvSpPr>
          <p:cNvPr id="13" name="TextBox 12"/>
          <p:cNvSpPr txBox="1"/>
          <p:nvPr/>
        </p:nvSpPr>
        <p:spPr>
          <a:xfrm>
            <a:off x="285720" y="5363190"/>
            <a:ext cx="8572560" cy="923330"/>
          </a:xfrm>
          <a:prstGeom prst="rect">
            <a:avLst/>
          </a:prstGeom>
          <a:noFill/>
        </p:spPr>
        <p:txBody>
          <a:bodyPr wrap="square" rtlCol="0">
            <a:spAutoFit/>
          </a:bodyPr>
          <a:lstStyle/>
          <a:p>
            <a:pPr algn="ctr"/>
            <a:r>
              <a:rPr lang="en-US" sz="5400" dirty="0" smtClean="0">
                <a:solidFill>
                  <a:srgbClr val="009999"/>
                </a:solidFill>
                <a:latin typeface="Futura Hv BT" pitchFamily="32" charset="0"/>
                <a:cs typeface="Times New Roman" pitchFamily="16" charset="0"/>
              </a:rPr>
              <a:t>i.e. diet/gene  interactions</a:t>
            </a:r>
            <a:endParaRPr lang="en-US" sz="5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57158" y="844550"/>
            <a:ext cx="8672546" cy="1435100"/>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4400" b="1" dirty="0">
                <a:solidFill>
                  <a:srgbClr val="009999"/>
                </a:solidFill>
              </a:rPr>
              <a:t>Key genes in CD – overlap with</a:t>
            </a:r>
          </a:p>
        </p:txBody>
      </p:sp>
      <p:sp>
        <p:nvSpPr>
          <p:cNvPr id="22530" name="Text Box 2"/>
          <p:cNvSpPr txBox="1">
            <a:spLocks noChangeArrowheads="1"/>
          </p:cNvSpPr>
          <p:nvPr/>
        </p:nvSpPr>
        <p:spPr bwMode="auto">
          <a:xfrm>
            <a:off x="685800" y="2057400"/>
            <a:ext cx="7772400" cy="3962400"/>
          </a:xfrm>
          <a:prstGeom prst="rect">
            <a:avLst/>
          </a:prstGeom>
          <a:noFill/>
          <a:ln w="9525">
            <a:noFill/>
            <a:round/>
            <a:headEnd/>
            <a:tailEnd/>
          </a:ln>
          <a:effectLst/>
        </p:spPr>
        <p:txBody>
          <a:bodyPr lIns="90000" tIns="46800" rIns="90000" bIns="46800"/>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NZ" sz="3200">
                <a:solidFill>
                  <a:srgbClr val="000000"/>
                </a:solidFill>
              </a:rPr>
              <a:t>Eczema</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NZ" sz="3200">
                <a:solidFill>
                  <a:srgbClr val="000000"/>
                </a:solidFill>
              </a:rPr>
              <a:t>Asthma </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NZ" sz="3200">
                <a:solidFill>
                  <a:srgbClr val="000000"/>
                </a:solidFill>
              </a:rPr>
              <a:t>Rheumatoid arthritis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NZ" sz="3200">
                <a:solidFill>
                  <a:srgbClr val="000000"/>
                </a:solidFill>
              </a:rPr>
              <a:t>Type 1 diabetes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NZ" sz="3200">
                <a:solidFill>
                  <a:srgbClr val="000000"/>
                </a:solidFill>
              </a:rPr>
              <a:t>Type II diabetes </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NZ" sz="3200">
                <a:solidFill>
                  <a:srgbClr val="000000"/>
                </a:solidFill>
              </a:rPr>
              <a:t>Psoriasis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NZ" sz="3200">
                <a:solidFill>
                  <a:srgbClr val="000000"/>
                </a:solidFill>
              </a:rPr>
              <a:t>Lupus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2480"/>
            <a:ext cx="9144000" cy="1433512"/>
          </a:xfrm>
        </p:spPr>
        <p:txBody>
          <a:bodyPr/>
          <a:lstStyle/>
          <a:p>
            <a:r>
              <a:rPr lang="en-US" sz="3600" dirty="0" smtClean="0"/>
              <a:t>Problems with Gene Discovery approach</a:t>
            </a:r>
            <a:br>
              <a:rPr lang="en-US" sz="3600" dirty="0" smtClean="0"/>
            </a:br>
            <a:r>
              <a:rPr lang="en-US" sz="3600" dirty="0" smtClean="0"/>
              <a:t> PTPN2 SNP rs2542151 </a:t>
            </a:r>
            <a:endParaRPr lang="en-US" sz="3600" dirty="0"/>
          </a:p>
        </p:txBody>
      </p:sp>
      <p:graphicFrame>
        <p:nvGraphicFramePr>
          <p:cNvPr id="4" name="Table 3"/>
          <p:cNvGraphicFramePr>
            <a:graphicFrameLocks noGrp="1"/>
          </p:cNvGraphicFramePr>
          <p:nvPr/>
        </p:nvGraphicFramePr>
        <p:xfrm>
          <a:off x="71406" y="2222558"/>
          <a:ext cx="5637870" cy="1849384"/>
        </p:xfrm>
        <a:graphic>
          <a:graphicData uri="http://schemas.openxmlformats.org/drawingml/2006/table">
            <a:tbl>
              <a:tblPr/>
              <a:tblGrid>
                <a:gridCol w="1879290"/>
                <a:gridCol w="1879290"/>
                <a:gridCol w="1879290"/>
              </a:tblGrid>
              <a:tr h="462346">
                <a:tc>
                  <a:txBody>
                    <a:bodyPr/>
                    <a:lstStyle/>
                    <a:p>
                      <a:pPr marL="0" marR="0" algn="ctr">
                        <a:lnSpc>
                          <a:spcPct val="115000"/>
                        </a:lnSpc>
                        <a:spcBef>
                          <a:spcPts val="1200"/>
                        </a:spcBef>
                        <a:spcAft>
                          <a:spcPts val="0"/>
                        </a:spcAft>
                      </a:pPr>
                      <a:r>
                        <a:rPr lang="en-US" sz="2400" dirty="0">
                          <a:latin typeface="Times New Roman"/>
                          <a:ea typeface="Calibri"/>
                          <a:cs typeface="Times New Roman"/>
                        </a:rPr>
                        <a:t>Genotype</a:t>
                      </a:r>
                      <a:endParaRPr lang="en-U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latin typeface="Times New Roman"/>
                          <a:ea typeface="Calibri"/>
                          <a:cs typeface="Times New Roman"/>
                        </a:rPr>
                        <a:t>Controls</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solidFill>
                            <a:srgbClr val="000000"/>
                          </a:solidFill>
                          <a:latin typeface="Times New Roman"/>
                          <a:ea typeface="Calibri"/>
                          <a:cs typeface="Times New Roman"/>
                        </a:rPr>
                        <a:t>Cases</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346">
                <a:tc>
                  <a:txBody>
                    <a:bodyPr/>
                    <a:lstStyle/>
                    <a:p>
                      <a:pPr marL="0" marR="0" algn="ctr">
                        <a:lnSpc>
                          <a:spcPct val="115000"/>
                        </a:lnSpc>
                        <a:spcBef>
                          <a:spcPts val="1200"/>
                        </a:spcBef>
                        <a:spcAft>
                          <a:spcPts val="0"/>
                        </a:spcAft>
                      </a:pPr>
                      <a:r>
                        <a:rPr lang="en-US" sz="2400">
                          <a:latin typeface="Times New Roman"/>
                          <a:ea typeface="Calibri"/>
                          <a:cs typeface="Times New Roman"/>
                        </a:rPr>
                        <a:t>AA</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dirty="0">
                          <a:latin typeface="Times New Roman"/>
                          <a:ea typeface="Calibri"/>
                          <a:cs typeface="Times New Roman"/>
                        </a:rPr>
                        <a:t>9 (1.8)</a:t>
                      </a:r>
                      <a:endParaRPr lang="en-U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solidFill>
                            <a:srgbClr val="000000"/>
                          </a:solidFill>
                          <a:latin typeface="Times New Roman"/>
                          <a:ea typeface="Calibri"/>
                          <a:cs typeface="Times New Roman"/>
                        </a:rPr>
                        <a:t>20 (6.0)</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346">
                <a:tc>
                  <a:txBody>
                    <a:bodyPr/>
                    <a:lstStyle/>
                    <a:p>
                      <a:pPr marL="0" marR="0" algn="ctr">
                        <a:lnSpc>
                          <a:spcPct val="115000"/>
                        </a:lnSpc>
                        <a:spcBef>
                          <a:spcPts val="1200"/>
                        </a:spcBef>
                        <a:spcAft>
                          <a:spcPts val="0"/>
                        </a:spcAft>
                      </a:pPr>
                      <a:r>
                        <a:rPr lang="en-US" sz="2400">
                          <a:latin typeface="Times New Roman"/>
                          <a:ea typeface="Calibri"/>
                          <a:cs typeface="Times New Roman"/>
                        </a:rPr>
                        <a:t>AG</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latin typeface="Times New Roman"/>
                          <a:ea typeface="Calibri"/>
                          <a:cs typeface="Times New Roman"/>
                        </a:rPr>
                        <a:t>161 (31.3)</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solidFill>
                            <a:srgbClr val="000000"/>
                          </a:solidFill>
                          <a:latin typeface="Times New Roman"/>
                          <a:ea typeface="Calibri"/>
                          <a:cs typeface="Times New Roman"/>
                        </a:rPr>
                        <a:t>112 (33.6)</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346">
                <a:tc>
                  <a:txBody>
                    <a:bodyPr/>
                    <a:lstStyle/>
                    <a:p>
                      <a:pPr marL="0" marR="0" algn="ctr">
                        <a:lnSpc>
                          <a:spcPct val="115000"/>
                        </a:lnSpc>
                        <a:spcBef>
                          <a:spcPts val="1200"/>
                        </a:spcBef>
                        <a:spcAft>
                          <a:spcPts val="0"/>
                        </a:spcAft>
                      </a:pPr>
                      <a:r>
                        <a:rPr lang="en-US" sz="2400">
                          <a:latin typeface="Times New Roman"/>
                          <a:ea typeface="Calibri"/>
                          <a:cs typeface="Times New Roman"/>
                        </a:rPr>
                        <a:t>GG</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latin typeface="Times New Roman"/>
                          <a:ea typeface="Calibri"/>
                          <a:cs typeface="Times New Roman"/>
                        </a:rPr>
                        <a:t>344 (66.9)</a:t>
                      </a:r>
                      <a:endParaRPr lang="en-US" sz="2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dirty="0">
                          <a:solidFill>
                            <a:srgbClr val="000000"/>
                          </a:solidFill>
                          <a:latin typeface="Times New Roman"/>
                          <a:ea typeface="Calibri"/>
                          <a:cs typeface="Times New Roman"/>
                        </a:rPr>
                        <a:t>201 (60.4)</a:t>
                      </a:r>
                      <a:endParaRPr lang="en-US"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786446" y="2359406"/>
            <a:ext cx="3357586" cy="1569660"/>
          </a:xfrm>
          <a:prstGeom prst="rect">
            <a:avLst/>
          </a:prstGeom>
          <a:noFill/>
        </p:spPr>
        <p:txBody>
          <a:bodyPr wrap="square" rtlCol="0">
            <a:spAutoFit/>
          </a:bodyPr>
          <a:lstStyle/>
          <a:p>
            <a:r>
              <a:rPr lang="en-US" sz="2400" dirty="0" smtClean="0">
                <a:solidFill>
                  <a:schemeClr val="tx1"/>
                </a:solidFill>
              </a:rPr>
              <a:t>Cochran – Armitage test for trend</a:t>
            </a:r>
          </a:p>
          <a:p>
            <a:r>
              <a:rPr lang="en-US" sz="2400" dirty="0" smtClean="0">
                <a:solidFill>
                  <a:schemeClr val="tx1"/>
                </a:solidFill>
              </a:rPr>
              <a:t> (Chi-squared with </a:t>
            </a:r>
            <a:r>
              <a:rPr lang="en-US" sz="2400" b="1" dirty="0" smtClean="0">
                <a:solidFill>
                  <a:schemeClr val="tx1"/>
                </a:solidFill>
              </a:rPr>
              <a:t>1df</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p-value = </a:t>
            </a:r>
            <a:r>
              <a:rPr lang="en-US" sz="2400" dirty="0" smtClean="0">
                <a:solidFill>
                  <a:srgbClr val="FF0000"/>
                </a:solidFill>
              </a:rPr>
              <a:t>0.0055.</a:t>
            </a:r>
            <a:endParaRPr lang="en-US" sz="2400" dirty="0">
              <a:solidFill>
                <a:srgbClr val="FF0000"/>
              </a:solidFill>
            </a:endParaRPr>
          </a:p>
        </p:txBody>
      </p:sp>
      <p:graphicFrame>
        <p:nvGraphicFramePr>
          <p:cNvPr id="6" name="Table 5"/>
          <p:cNvGraphicFramePr>
            <a:graphicFrameLocks noGrp="1"/>
          </p:cNvGraphicFramePr>
          <p:nvPr/>
        </p:nvGraphicFramePr>
        <p:xfrm>
          <a:off x="571472" y="4302264"/>
          <a:ext cx="6357981" cy="2103120"/>
        </p:xfrm>
        <a:graphic>
          <a:graphicData uri="http://schemas.openxmlformats.org/drawingml/2006/table">
            <a:tbl>
              <a:tblPr/>
              <a:tblGrid>
                <a:gridCol w="2119327"/>
                <a:gridCol w="2119327"/>
                <a:gridCol w="2119327"/>
              </a:tblGrid>
              <a:tr h="0">
                <a:tc>
                  <a:txBody>
                    <a:bodyPr/>
                    <a:lstStyle/>
                    <a:p>
                      <a:pPr marL="0" marR="0" algn="ctr">
                        <a:lnSpc>
                          <a:spcPct val="115000"/>
                        </a:lnSpc>
                        <a:spcBef>
                          <a:spcPts val="1200"/>
                        </a:spcBef>
                        <a:spcAft>
                          <a:spcPts val="0"/>
                        </a:spcAft>
                      </a:pPr>
                      <a:endParaRPr lang="en-US" sz="2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latin typeface="Times New Roman"/>
                          <a:ea typeface="Calibri"/>
                          <a:cs typeface="Times New Roman"/>
                        </a:rPr>
                        <a:t>Odds ratio</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solidFill>
                            <a:srgbClr val="000000"/>
                          </a:solidFill>
                          <a:latin typeface="Times New Roman"/>
                          <a:ea typeface="Calibri"/>
                          <a:cs typeface="Times New Roman"/>
                        </a:rPr>
                        <a:t>Confidence Interval</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1200"/>
                        </a:spcBef>
                        <a:spcAft>
                          <a:spcPts val="0"/>
                        </a:spcAft>
                      </a:pPr>
                      <a:r>
                        <a:rPr lang="en-US" sz="2400" dirty="0">
                          <a:latin typeface="Times New Roman"/>
                          <a:ea typeface="Calibri"/>
                          <a:cs typeface="Times New Roman"/>
                        </a:rPr>
                        <a:t>AA</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Times New Roman"/>
                          <a:ea typeface="Calibri"/>
                          <a:cs typeface="Times New Roman"/>
                        </a:rPr>
                        <a:t>3.80</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solidFill>
                            <a:srgbClr val="000000"/>
                          </a:solidFill>
                          <a:latin typeface="Times New Roman"/>
                          <a:ea typeface="Calibri"/>
                          <a:cs typeface="Times New Roman"/>
                        </a:rPr>
                        <a:t>1.70 – 8.51</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1200"/>
                        </a:spcBef>
                        <a:spcAft>
                          <a:spcPts val="0"/>
                        </a:spcAft>
                      </a:pPr>
                      <a:r>
                        <a:rPr lang="en-US" sz="2400" dirty="0">
                          <a:latin typeface="Times New Roman"/>
                          <a:ea typeface="Calibri"/>
                          <a:cs typeface="Times New Roman"/>
                        </a:rPr>
                        <a:t>AG</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Times New Roman"/>
                          <a:ea typeface="Calibri"/>
                          <a:cs typeface="Times New Roman"/>
                        </a:rPr>
                        <a:t>1.19</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2400">
                          <a:solidFill>
                            <a:srgbClr val="000000"/>
                          </a:solidFill>
                          <a:latin typeface="Times New Roman"/>
                          <a:ea typeface="Calibri"/>
                          <a:cs typeface="Times New Roman"/>
                        </a:rPr>
                        <a:t>0.88 – 1.60</a:t>
                      </a:r>
                      <a:endParaRPr lang="en-US"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1200"/>
                        </a:spcBef>
                        <a:spcAft>
                          <a:spcPts val="0"/>
                        </a:spcAft>
                      </a:pPr>
                      <a:r>
                        <a:rPr lang="en-US" sz="2400">
                          <a:latin typeface="Times New Roman"/>
                          <a:ea typeface="Calibri"/>
                          <a:cs typeface="Times New Roman"/>
                        </a:rPr>
                        <a:t>GG</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Times New Roman"/>
                          <a:ea typeface="Calibri"/>
                          <a:cs typeface="Times New Roman"/>
                        </a:rPr>
                        <a:t>1.00</a:t>
                      </a:r>
                      <a:endParaRPr lang="en-US"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endParaRPr lang="en-US" sz="2400" dirty="0">
                        <a:solidFill>
                          <a:srgbClr val="000000"/>
                        </a:solidFill>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042"/>
            <a:ext cx="8228013" cy="1433512"/>
          </a:xfrm>
        </p:spPr>
        <p:txBody>
          <a:bodyPr/>
          <a:lstStyle/>
          <a:p>
            <a:r>
              <a:rPr lang="en-US" dirty="0" smtClean="0"/>
              <a:t>Problem #1: Sample Size</a:t>
            </a:r>
            <a:endParaRPr lang="en-US" dirty="0"/>
          </a:p>
        </p:txBody>
      </p:sp>
      <p:graphicFrame>
        <p:nvGraphicFramePr>
          <p:cNvPr id="5" name="Table 4"/>
          <p:cNvGraphicFramePr>
            <a:graphicFrameLocks noGrp="1"/>
          </p:cNvGraphicFramePr>
          <p:nvPr/>
        </p:nvGraphicFramePr>
        <p:xfrm>
          <a:off x="428596" y="2141224"/>
          <a:ext cx="4291034" cy="1859280"/>
        </p:xfrm>
        <a:graphic>
          <a:graphicData uri="http://schemas.openxmlformats.org/drawingml/2006/table">
            <a:tbl>
              <a:tblPr/>
              <a:tblGrid>
                <a:gridCol w="1452694"/>
                <a:gridCol w="1452694"/>
                <a:gridCol w="1385646"/>
              </a:tblGrid>
              <a:tr h="205740">
                <a:tc>
                  <a:txBody>
                    <a:bodyPr/>
                    <a:lstStyle/>
                    <a:p>
                      <a:pPr algn="ctr" fontAlgn="b"/>
                      <a:r>
                        <a:rPr lang="en-US" sz="2400" b="0" i="0" u="none" strike="noStrike">
                          <a:solidFill>
                            <a:srgbClr val="000000"/>
                          </a:solidFill>
                          <a:latin typeface="Times New Roman" pitchFamily="18" charset="0"/>
                          <a:cs typeface="Times New Roman" pitchFamily="18" charset="0"/>
                        </a:rPr>
                        <a:t>Sample Size</a:t>
                      </a:r>
                    </a:p>
                  </a:txBody>
                  <a:tcPr marL="7620" marR="7620" marT="76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Times New Roman" pitchFamily="18" charset="0"/>
                          <a:cs typeface="Times New Roman" pitchFamily="18" charset="0"/>
                        </a:rPr>
                        <a:t>p-value</a:t>
                      </a:r>
                    </a:p>
                  </a:txBody>
                  <a:tcPr marL="7620" marR="7620" marT="76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Times New Roman" pitchFamily="18" charset="0"/>
                          <a:cs typeface="Times New Roman" pitchFamily="18" charset="0"/>
                        </a:rPr>
                        <a:t> </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tcPr>
                </a:tc>
              </a:tr>
              <a:tr h="198120">
                <a:tc>
                  <a:txBody>
                    <a:bodyPr/>
                    <a:lstStyle/>
                    <a:p>
                      <a:pPr algn="ctr" fontAlgn="b"/>
                      <a:r>
                        <a:rPr lang="en-US" sz="2400" b="0" i="0" u="none" strike="noStrike">
                          <a:solidFill>
                            <a:srgbClr val="000000"/>
                          </a:solidFill>
                          <a:latin typeface="Times New Roman" pitchFamily="18" charset="0"/>
                          <a:cs typeface="Times New Roman" pitchFamily="18" charset="0"/>
                        </a:rPr>
                        <a:t>Data = 847</a:t>
                      </a:r>
                    </a:p>
                  </a:txBody>
                  <a:tcPr marL="7620" marR="7620" marT="762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a:solidFill>
                            <a:srgbClr val="000000"/>
                          </a:solidFill>
                          <a:latin typeface="Times New Roman" pitchFamily="18" charset="0"/>
                          <a:cs typeface="Times New Roman" pitchFamily="18" charset="0"/>
                        </a:rPr>
                        <a:t>0.005466</a:t>
                      </a:r>
                    </a:p>
                  </a:txBody>
                  <a:tcPr marL="7620" marR="7620" marT="76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2400" b="0" i="0" u="none" strike="noStrike">
                          <a:solidFill>
                            <a:srgbClr val="000000"/>
                          </a:solidFill>
                          <a:latin typeface="Times New Roman" pitchFamily="18" charset="0"/>
                          <a:cs typeface="Times New Roman" pitchFamily="18" charset="0"/>
                        </a:rPr>
                        <a:t>5.5E-03</a:t>
                      </a:r>
                    </a:p>
                  </a:txBody>
                  <a:tcPr marL="7620" marR="7620" marT="7620" marB="0" anchor="b">
                    <a:lnL>
                      <a:noFill/>
                    </a:lnL>
                    <a:lnR>
                      <a:noFill/>
                    </a:lnR>
                    <a:lnT w="19050" cap="flat" cmpd="sng" algn="ctr">
                      <a:solidFill>
                        <a:srgbClr val="000000"/>
                      </a:solidFill>
                      <a:prstDash val="solid"/>
                      <a:round/>
                      <a:headEnd type="none" w="med" len="med"/>
                      <a:tailEnd type="none" w="med" len="med"/>
                    </a:lnT>
                    <a:lnB>
                      <a:noFill/>
                    </a:lnB>
                  </a:tcPr>
                </a:tc>
              </a:tr>
              <a:tr h="198120">
                <a:tc>
                  <a:txBody>
                    <a:bodyPr/>
                    <a:lstStyle/>
                    <a:p>
                      <a:pPr algn="ctr" fontAlgn="b"/>
                      <a:r>
                        <a:rPr lang="en-US" sz="2400" b="0" i="0" u="none" strike="noStrike">
                          <a:solidFill>
                            <a:srgbClr val="000000"/>
                          </a:solidFill>
                          <a:latin typeface="Times New Roman" pitchFamily="18" charset="0"/>
                          <a:cs typeface="Times New Roman" pitchFamily="18" charset="0"/>
                        </a:rPr>
                        <a:t>1694</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dirty="0">
                          <a:solidFill>
                            <a:srgbClr val="000000"/>
                          </a:solidFill>
                          <a:latin typeface="Times New Roman" pitchFamily="18" charset="0"/>
                          <a:cs typeface="Times New Roman" pitchFamily="18" charset="0"/>
                        </a:rPr>
                        <a:t>0.000085</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400" b="0" i="0" u="none" strike="noStrike">
                          <a:solidFill>
                            <a:srgbClr val="000000"/>
                          </a:solidFill>
                          <a:latin typeface="Times New Roman" pitchFamily="18" charset="0"/>
                          <a:cs typeface="Times New Roman" pitchFamily="18" charset="0"/>
                        </a:rPr>
                        <a:t>8.5E-05</a:t>
                      </a:r>
                    </a:p>
                  </a:txBody>
                  <a:tcPr marL="7620" marR="7620" marT="7620" marB="0" anchor="b">
                    <a:lnL>
                      <a:noFill/>
                    </a:lnL>
                    <a:lnR>
                      <a:noFill/>
                    </a:lnR>
                    <a:lnT>
                      <a:noFill/>
                    </a:lnT>
                    <a:lnB>
                      <a:noFill/>
                    </a:lnB>
                  </a:tcPr>
                </a:tc>
              </a:tr>
              <a:tr h="190500">
                <a:tc>
                  <a:txBody>
                    <a:bodyPr/>
                    <a:lstStyle/>
                    <a:p>
                      <a:pPr algn="ctr" fontAlgn="b"/>
                      <a:r>
                        <a:rPr lang="en-US" sz="2400" b="0" i="0" u="none" strike="noStrike">
                          <a:solidFill>
                            <a:srgbClr val="000000"/>
                          </a:solidFill>
                          <a:latin typeface="Times New Roman" pitchFamily="18" charset="0"/>
                          <a:cs typeface="Times New Roman" pitchFamily="18" charset="0"/>
                        </a:rPr>
                        <a:t>3388</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0" i="0" u="none" strike="noStrike">
                          <a:solidFill>
                            <a:srgbClr val="000000"/>
                          </a:solidFill>
                          <a:latin typeface="Times New Roman" pitchFamily="18" charset="0"/>
                          <a:cs typeface="Times New Roman" pitchFamily="18" charset="0"/>
                        </a:rPr>
                        <a:t>0.000000</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latin typeface="Times New Roman" pitchFamily="18" charset="0"/>
                          <a:cs typeface="Times New Roman" pitchFamily="18" charset="0"/>
                        </a:rPr>
                        <a:t>2.8E-08</a:t>
                      </a:r>
                    </a:p>
                  </a:txBody>
                  <a:tcPr marL="7620" marR="7620" marT="7620" marB="0" anchor="b">
                    <a:lnL>
                      <a:noFill/>
                    </a:lnL>
                    <a:lnR>
                      <a:noFill/>
                    </a:lnR>
                    <a:lnT>
                      <a:noFill/>
                    </a:lnT>
                    <a:lnB>
                      <a:noFill/>
                    </a:lnB>
                  </a:tcPr>
                </a:tc>
              </a:tr>
            </a:tbl>
          </a:graphicData>
        </a:graphic>
      </p:graphicFrame>
      <p:sp>
        <p:nvSpPr>
          <p:cNvPr id="6" name="TextBox 5"/>
          <p:cNvSpPr txBox="1"/>
          <p:nvPr/>
        </p:nvSpPr>
        <p:spPr>
          <a:xfrm>
            <a:off x="5357818" y="2740879"/>
            <a:ext cx="3357586" cy="830997"/>
          </a:xfrm>
          <a:prstGeom prst="rect">
            <a:avLst/>
          </a:prstGeom>
          <a:noFill/>
        </p:spPr>
        <p:txBody>
          <a:bodyPr wrap="square" rtlCol="0">
            <a:spAutoFit/>
          </a:bodyPr>
          <a:lstStyle/>
          <a:p>
            <a:r>
              <a:rPr lang="en-US" sz="2400" dirty="0" smtClean="0">
                <a:solidFill>
                  <a:srgbClr val="FF0000"/>
                </a:solidFill>
              </a:rPr>
              <a:t>P-value</a:t>
            </a:r>
            <a:r>
              <a:rPr lang="en-US" sz="2400" dirty="0" smtClean="0">
                <a:solidFill>
                  <a:schemeClr val="tx1"/>
                </a:solidFill>
              </a:rPr>
              <a:t> is a function of sample size </a:t>
            </a:r>
            <a:endParaRPr lang="en-US" sz="2400" dirty="0">
              <a:solidFill>
                <a:schemeClr val="tx1"/>
              </a:solidFill>
            </a:endParaRPr>
          </a:p>
        </p:txBody>
      </p:sp>
      <p:sp>
        <p:nvSpPr>
          <p:cNvPr id="7" name="TextBox 6"/>
          <p:cNvSpPr txBox="1"/>
          <p:nvPr/>
        </p:nvSpPr>
        <p:spPr>
          <a:xfrm>
            <a:off x="2000232" y="4241077"/>
            <a:ext cx="6429420" cy="1200329"/>
          </a:xfrm>
          <a:prstGeom prst="rect">
            <a:avLst/>
          </a:prstGeom>
          <a:noFill/>
        </p:spPr>
        <p:txBody>
          <a:bodyPr wrap="square" rtlCol="0">
            <a:spAutoFit/>
          </a:bodyPr>
          <a:lstStyle/>
          <a:p>
            <a:r>
              <a:rPr lang="en-US" sz="2400" dirty="0" smtClean="0">
                <a:solidFill>
                  <a:schemeClr val="tx1"/>
                </a:solidFill>
              </a:rPr>
              <a:t>But we have recruited (approached)</a:t>
            </a:r>
          </a:p>
          <a:p>
            <a:r>
              <a:rPr lang="en-US" sz="2400" dirty="0" smtClean="0">
                <a:solidFill>
                  <a:schemeClr val="tx1"/>
                </a:solidFill>
              </a:rPr>
              <a:t>a large fraction of all CD sufferers in New Zealand</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9144000" cy="1428760"/>
          </a:xfrm>
        </p:spPr>
        <p:txBody>
          <a:bodyPr/>
          <a:lstStyle/>
          <a:p>
            <a:r>
              <a:rPr lang="en-US" dirty="0" smtClean="0"/>
              <a:t>Problem #2 Multiple comparisons</a:t>
            </a:r>
            <a:endParaRPr lang="en-US" dirty="0"/>
          </a:p>
        </p:txBody>
      </p:sp>
      <p:sp>
        <p:nvSpPr>
          <p:cNvPr id="3" name="Content Placeholder 2"/>
          <p:cNvSpPr>
            <a:spLocks noGrp="1"/>
          </p:cNvSpPr>
          <p:nvPr>
            <p:ph idx="1"/>
          </p:nvPr>
        </p:nvSpPr>
        <p:spPr>
          <a:xfrm>
            <a:off x="285720" y="2314580"/>
            <a:ext cx="8228013" cy="3471874"/>
          </a:xfrm>
        </p:spPr>
        <p:txBody>
          <a:bodyPr/>
          <a:lstStyle/>
          <a:p>
            <a:pPr>
              <a:buFont typeface="Arial" pitchFamily="34" charset="0"/>
              <a:buChar char="•"/>
            </a:pPr>
            <a:r>
              <a:rPr lang="en-US" dirty="0" smtClean="0"/>
              <a:t>Consider testing 2 unlinked SNPs, neither with any effect on IBD</a:t>
            </a:r>
          </a:p>
          <a:p>
            <a:pPr>
              <a:buFont typeface="Arial" pitchFamily="34" charset="0"/>
              <a:buChar char="•"/>
            </a:pPr>
            <a:r>
              <a:rPr lang="en-US" dirty="0" smtClean="0"/>
              <a:t>Probability that (at least) one  SNP gives a “significant” p-value (&lt; 0.05)?</a:t>
            </a:r>
          </a:p>
          <a:p>
            <a:pPr lvl="1"/>
            <a:r>
              <a:rPr lang="en-US" dirty="0" smtClean="0"/>
              <a:t>0.05 + 0.05 – 0.05 x 0.05 = 0.0975</a:t>
            </a:r>
          </a:p>
          <a:p>
            <a:pPr lvl="1"/>
            <a:r>
              <a:rPr lang="en-US" b="1" i="1" dirty="0" smtClean="0">
                <a:solidFill>
                  <a:srgbClr val="FF0000"/>
                </a:solidFill>
              </a:rPr>
              <a:t>NOT</a:t>
            </a:r>
            <a:r>
              <a:rPr lang="en-US" dirty="0" smtClean="0"/>
              <a:t> 0.05</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idx="4294967295"/>
          </p:nvPr>
        </p:nvSpPr>
        <p:spPr>
          <a:xfrm>
            <a:off x="755650" y="3068638"/>
            <a:ext cx="7772400" cy="1470025"/>
          </a:xfrm>
        </p:spPr>
        <p:txBody>
          <a:bodyPr/>
          <a:lstStyle/>
          <a:p>
            <a:r>
              <a:rPr lang="en-GB" sz="3600"/>
              <a:t/>
            </a:r>
            <a:br>
              <a:rPr lang="en-GB" sz="3600"/>
            </a:br>
            <a:r>
              <a:rPr lang="en-GB" sz="3600"/>
              <a:t/>
            </a:r>
            <a:br>
              <a:rPr lang="en-GB" sz="3600"/>
            </a:br>
            <a:endParaRPr lang="en-GB" sz="3600"/>
          </a:p>
        </p:txBody>
      </p:sp>
      <p:graphicFrame>
        <p:nvGraphicFramePr>
          <p:cNvPr id="205827" name="Group 3"/>
          <p:cNvGraphicFramePr>
            <a:graphicFrameLocks noGrp="1"/>
          </p:cNvGraphicFramePr>
          <p:nvPr/>
        </p:nvGraphicFramePr>
        <p:xfrm>
          <a:off x="1547813" y="1343808"/>
          <a:ext cx="6096000" cy="5396484"/>
        </p:xfrm>
        <a:graphic>
          <a:graphicData uri="http://schemas.openxmlformats.org/drawingml/2006/table">
            <a:tbl>
              <a:tblPr/>
              <a:tblGrid>
                <a:gridCol w="2032000"/>
                <a:gridCol w="2032000"/>
                <a:gridCol w="2032000"/>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smtClean="0">
                          <a:ln>
                            <a:noFill/>
                          </a:ln>
                          <a:solidFill>
                            <a:schemeClr val="tx1"/>
                          </a:solidFill>
                          <a:effectLst/>
                          <a:latin typeface="Verdana" pitchFamily="34" charset="0"/>
                        </a:rPr>
                        <a:t>Odds ratio</a:t>
                      </a:r>
                      <a:endParaRPr kumimoji="0" lang="en-GB" sz="20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1" i="1" u="none" strike="noStrike" cap="none" normalizeH="0" baseline="0" smtClean="0">
                          <a:ln>
                            <a:noFill/>
                          </a:ln>
                          <a:solidFill>
                            <a:schemeClr val="tx1"/>
                          </a:solidFill>
                          <a:effectLst/>
                          <a:latin typeface="Verdana" pitchFamily="34" charset="0"/>
                        </a:rPr>
                        <a:t>STAT3</a:t>
                      </a:r>
                      <a:endParaRPr kumimoji="0" lang="en-GB" sz="1600" b="1" i="1"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0" i="0" u="none" strike="noStrike" cap="none" normalizeH="0" baseline="0" dirty="0" smtClean="0">
                          <a:ln>
                            <a:noFill/>
                          </a:ln>
                          <a:solidFill>
                            <a:schemeClr val="tx1"/>
                          </a:solidFill>
                          <a:effectLst/>
                          <a:latin typeface="Verdana" pitchFamily="34" charset="0"/>
                        </a:rPr>
                        <a:t>Genotype   </a:t>
                      </a:r>
                      <a:r>
                        <a:rPr kumimoji="0" lang="en-NZ" sz="1800" b="0" i="0" u="none" strike="noStrike" cap="none" normalizeH="0" baseline="0" dirty="0" smtClean="0">
                          <a:ln>
                            <a:noFill/>
                          </a:ln>
                          <a:solidFill>
                            <a:schemeClr val="tx1"/>
                          </a:solidFill>
                          <a:effectLst/>
                          <a:latin typeface="Verdana" pitchFamily="34" charset="0"/>
                        </a:rPr>
                        <a:t>  AA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                 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                 GG</a:t>
                      </a:r>
                      <a:endParaRPr kumimoji="0" lang="en-GB" sz="16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1.7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1.0</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1" i="0" u="none" strike="noStrike" cap="none" normalizeH="0" baseline="0" smtClean="0">
                          <a:ln>
                            <a:noFill/>
                          </a:ln>
                          <a:solidFill>
                            <a:schemeClr val="tx1"/>
                          </a:solidFill>
                          <a:effectLst/>
                          <a:latin typeface="Verdana" pitchFamily="34" charset="0"/>
                        </a:rPr>
                        <a:t>rs744166</a:t>
                      </a:r>
                      <a:endParaRPr kumimoji="0" lang="en-GB" sz="16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0" i="0" u="none" strike="noStrike" cap="none" normalizeH="0" baseline="0" smtClean="0">
                          <a:ln>
                            <a:noFill/>
                          </a:ln>
                          <a:solidFill>
                            <a:schemeClr val="tx1"/>
                          </a:solidFill>
                          <a:effectLst/>
                          <a:latin typeface="Verdana" pitchFamily="34" charset="0"/>
                        </a:rPr>
                        <a:t>p-value</a:t>
                      </a:r>
                      <a:endParaRPr kumimoji="0" lang="en-GB"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0.02</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1" i="1" u="none" strike="noStrike" cap="none" normalizeH="0" baseline="0" smtClean="0">
                          <a:ln>
                            <a:noFill/>
                          </a:ln>
                          <a:solidFill>
                            <a:schemeClr val="tx1"/>
                          </a:solidFill>
                          <a:effectLst/>
                          <a:latin typeface="Verdana" pitchFamily="34" charset="0"/>
                        </a:rPr>
                        <a:t>STAT3</a:t>
                      </a:r>
                      <a:endParaRPr kumimoji="0" lang="en-GB" sz="1600" b="1" i="1"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0" i="0" u="none" strike="noStrike" cap="none" normalizeH="0" baseline="0" dirty="0" smtClean="0">
                          <a:ln>
                            <a:noFill/>
                          </a:ln>
                          <a:solidFill>
                            <a:schemeClr val="tx1"/>
                          </a:solidFill>
                          <a:effectLst/>
                          <a:latin typeface="Verdana" pitchFamily="34" charset="0"/>
                        </a:rPr>
                        <a:t>Genotype     </a:t>
                      </a:r>
                      <a:r>
                        <a:rPr kumimoji="0" lang="en-NZ" sz="1800" b="0" i="0" u="none" strike="noStrike" cap="none" normalizeH="0" baseline="0" dirty="0" smtClean="0">
                          <a:ln>
                            <a:noFill/>
                          </a:ln>
                          <a:solidFill>
                            <a:schemeClr val="tx1"/>
                          </a:solidFill>
                          <a:effectLst/>
                          <a:latin typeface="Verdana" pitchFamily="34" charset="0"/>
                        </a:rPr>
                        <a:t>CC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                 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                 TT</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2.0</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1" i="0" u="none" strike="noStrike" cap="none" normalizeH="0" baseline="0" smtClean="0">
                          <a:ln>
                            <a:noFill/>
                          </a:ln>
                          <a:solidFill>
                            <a:schemeClr val="tx1"/>
                          </a:solidFill>
                          <a:effectLst/>
                          <a:latin typeface="Verdana" pitchFamily="34" charset="0"/>
                        </a:rPr>
                        <a:t>rs3816769</a:t>
                      </a:r>
                      <a:endParaRPr kumimoji="0" lang="en-GB" sz="16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0" i="0" u="none" strike="noStrike" cap="none" normalizeH="0" baseline="0" smtClean="0">
                          <a:ln>
                            <a:noFill/>
                          </a:ln>
                          <a:solidFill>
                            <a:schemeClr val="tx1"/>
                          </a:solidFill>
                          <a:effectLst/>
                          <a:latin typeface="Verdana" pitchFamily="34" charset="0"/>
                        </a:rPr>
                        <a:t>p-value</a:t>
                      </a:r>
                      <a:endParaRPr kumimoji="0" lang="en-GB"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0.006</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1" i="1" u="none" strike="noStrike" cap="none" normalizeH="0" baseline="0" smtClean="0">
                          <a:ln>
                            <a:noFill/>
                          </a:ln>
                          <a:solidFill>
                            <a:schemeClr val="tx1"/>
                          </a:solidFill>
                          <a:effectLst/>
                          <a:latin typeface="Verdana" pitchFamily="34" charset="0"/>
                        </a:rPr>
                        <a:t>JAK2</a:t>
                      </a:r>
                      <a:endParaRPr kumimoji="0" lang="en-GB" sz="1600" b="1" i="1"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0" i="0" u="none" strike="noStrike" cap="none" normalizeH="0" baseline="0" dirty="0" smtClean="0">
                          <a:ln>
                            <a:noFill/>
                          </a:ln>
                          <a:solidFill>
                            <a:schemeClr val="tx1"/>
                          </a:solidFill>
                          <a:effectLst/>
                          <a:latin typeface="Verdana" pitchFamily="34" charset="0"/>
                        </a:rPr>
                        <a:t>Genotype      </a:t>
                      </a:r>
                      <a:r>
                        <a:rPr kumimoji="0" lang="en-NZ" sz="1800" b="0" i="0" u="none" strike="noStrike" cap="none" normalizeH="0" baseline="0" dirty="0" smtClean="0">
                          <a:ln>
                            <a:noFill/>
                          </a:ln>
                          <a:solidFill>
                            <a:schemeClr val="tx1"/>
                          </a:solidFill>
                          <a:effectLst/>
                          <a:latin typeface="Verdana" pitchFamily="34" charset="0"/>
                        </a:rPr>
                        <a:t>AA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                 AC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                 CC</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2.5</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1" i="0" u="none" strike="noStrike" cap="none" normalizeH="0" baseline="0" dirty="0" smtClean="0">
                          <a:ln>
                            <a:noFill/>
                          </a:ln>
                          <a:solidFill>
                            <a:schemeClr val="tx1"/>
                          </a:solidFill>
                          <a:effectLst/>
                          <a:latin typeface="Verdana" pitchFamily="34" charset="0"/>
                        </a:rPr>
                        <a:t>Rs10758669</a:t>
                      </a:r>
                      <a:endParaRPr kumimoji="0" lang="en-GB" sz="16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600" b="0" i="0" u="none" strike="noStrike" cap="none" normalizeH="0" baseline="0" smtClean="0">
                          <a:ln>
                            <a:noFill/>
                          </a:ln>
                          <a:solidFill>
                            <a:schemeClr val="tx1"/>
                          </a:solidFill>
                          <a:effectLst/>
                          <a:latin typeface="Verdana" pitchFamily="34" charset="0"/>
                        </a:rPr>
                        <a:t>p-value</a:t>
                      </a:r>
                      <a:endParaRPr kumimoji="0" lang="en-GB" sz="16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dirty="0" smtClean="0">
                          <a:ln>
                            <a:noFill/>
                          </a:ln>
                          <a:solidFill>
                            <a:schemeClr val="tx1"/>
                          </a:solidFill>
                          <a:effectLst/>
                          <a:latin typeface="Verdana" pitchFamily="34" charset="0"/>
                        </a:rPr>
                        <a:t>0.0003</a:t>
                      </a: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861" name="Oval 37"/>
          <p:cNvSpPr>
            <a:spLocks noChangeArrowheads="1"/>
          </p:cNvSpPr>
          <p:nvPr/>
        </p:nvSpPr>
        <p:spPr bwMode="auto">
          <a:xfrm>
            <a:off x="5929322" y="6140472"/>
            <a:ext cx="1439862" cy="503238"/>
          </a:xfrm>
          <a:prstGeom prst="ellipse">
            <a:avLst/>
          </a:prstGeom>
          <a:noFill/>
          <a:ln w="19050">
            <a:solidFill>
              <a:srgbClr val="FF0066"/>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61"/>
                                        </p:tgtEl>
                                        <p:attrNameLst>
                                          <p:attrName>style.visibility</p:attrName>
                                        </p:attrNameLst>
                                      </p:cBhvr>
                                      <p:to>
                                        <p:strVal val="visible"/>
                                      </p:to>
                                    </p:set>
                                    <p:animEffect transition="in" filter="dissolve">
                                      <p:cBhvr>
                                        <p:cTn id="7" dur="500"/>
                                        <p:tgtEl>
                                          <p:spTgt spid="205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t="9780"/>
          <a:stretch>
            <a:fillRect/>
          </a:stretch>
        </p:blipFill>
        <p:spPr bwMode="auto">
          <a:xfrm>
            <a:off x="-71470" y="942999"/>
            <a:ext cx="6643734" cy="5985844"/>
          </a:xfrm>
          <a:prstGeom prst="rect">
            <a:avLst/>
          </a:prstGeom>
          <a:noFill/>
          <a:ln w="9525">
            <a:noFill/>
            <a:miter lim="800000"/>
            <a:headEnd/>
            <a:tailEnd/>
          </a:ln>
          <a:effectLst/>
        </p:spPr>
      </p:pic>
      <p:sp>
        <p:nvSpPr>
          <p:cNvPr id="5" name="TextBox 4"/>
          <p:cNvSpPr txBox="1"/>
          <p:nvPr/>
        </p:nvSpPr>
        <p:spPr>
          <a:xfrm>
            <a:off x="6143636" y="1142984"/>
            <a:ext cx="3000364" cy="1631216"/>
          </a:xfrm>
          <a:prstGeom prst="rect">
            <a:avLst/>
          </a:prstGeom>
          <a:noFill/>
        </p:spPr>
        <p:txBody>
          <a:bodyPr wrap="square" rtlCol="0">
            <a:spAutoFit/>
          </a:bodyPr>
          <a:lstStyle/>
          <a:p>
            <a:r>
              <a:rPr lang="en-US" sz="2000" dirty="0" smtClean="0">
                <a:solidFill>
                  <a:schemeClr val="tx1"/>
                </a:solidFill>
              </a:rPr>
              <a:t>Are the observed results sufficiently  far from the line expected from Chance variation to be interesting? </a:t>
            </a:r>
            <a:endParaRPr lang="en-US" sz="2000" dirty="0">
              <a:solidFill>
                <a:schemeClr val="tx1"/>
              </a:solidFill>
            </a:endParaRPr>
          </a:p>
        </p:txBody>
      </p:sp>
      <p:sp>
        <p:nvSpPr>
          <p:cNvPr id="6" name="TextBox 5"/>
          <p:cNvSpPr txBox="1"/>
          <p:nvPr/>
        </p:nvSpPr>
        <p:spPr>
          <a:xfrm>
            <a:off x="6143636" y="3143248"/>
            <a:ext cx="3000364" cy="1200329"/>
          </a:xfrm>
          <a:prstGeom prst="rect">
            <a:avLst/>
          </a:prstGeom>
          <a:noFill/>
        </p:spPr>
        <p:txBody>
          <a:bodyPr wrap="square" rtlCol="0">
            <a:spAutoFit/>
          </a:bodyPr>
          <a:lstStyle/>
          <a:p>
            <a:pPr marL="342900" indent="-342900"/>
            <a:r>
              <a:rPr lang="en-US" sz="2400" b="1" i="1" dirty="0" smtClean="0">
                <a:solidFill>
                  <a:schemeClr val="tx1"/>
                </a:solidFill>
              </a:rPr>
              <a:t>All </a:t>
            </a:r>
            <a:r>
              <a:rPr lang="en-US" sz="2400" dirty="0" smtClean="0">
                <a:solidFill>
                  <a:schemeClr val="tx1"/>
                </a:solidFill>
              </a:rPr>
              <a:t>values below line expected by chance</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2230" y="942787"/>
            <a:ext cx="3500430" cy="1200329"/>
          </a:xfrm>
          <a:prstGeom prst="rect">
            <a:avLst/>
          </a:prstGeom>
          <a:noFill/>
        </p:spPr>
        <p:txBody>
          <a:bodyPr wrap="square" rtlCol="0">
            <a:spAutoFit/>
          </a:bodyPr>
          <a:lstStyle/>
          <a:p>
            <a:r>
              <a:rPr lang="en-US" sz="2400" dirty="0" smtClean="0">
                <a:solidFill>
                  <a:schemeClr val="tx1"/>
                </a:solidFill>
              </a:rPr>
              <a:t>Adjusting for Multiple comparisons</a:t>
            </a:r>
          </a:p>
          <a:p>
            <a:r>
              <a:rPr lang="en-US" sz="2400" dirty="0" smtClean="0">
                <a:solidFill>
                  <a:schemeClr val="tx1"/>
                </a:solidFill>
              </a:rPr>
              <a:t>- Testing &gt; 60 SNPs</a:t>
            </a:r>
            <a:endParaRPr lang="en-US" sz="2400" dirty="0">
              <a:solidFill>
                <a:schemeClr val="tx1"/>
              </a:solidFill>
            </a:endParaRPr>
          </a:p>
        </p:txBody>
      </p:sp>
      <p:sp>
        <p:nvSpPr>
          <p:cNvPr id="6" name="TextBox 5"/>
          <p:cNvSpPr txBox="1"/>
          <p:nvPr/>
        </p:nvSpPr>
        <p:spPr>
          <a:xfrm>
            <a:off x="5857884" y="2490140"/>
            <a:ext cx="3571868" cy="1938992"/>
          </a:xfrm>
          <a:prstGeom prst="rect">
            <a:avLst/>
          </a:prstGeom>
          <a:noFill/>
        </p:spPr>
        <p:txBody>
          <a:bodyPr wrap="square" rtlCol="0">
            <a:spAutoFit/>
          </a:bodyPr>
          <a:lstStyle/>
          <a:p>
            <a:r>
              <a:rPr lang="en-US" sz="2400" dirty="0" err="1" smtClean="0">
                <a:solidFill>
                  <a:schemeClr val="tx1"/>
                </a:solidFill>
              </a:rPr>
              <a:t>Simes</a:t>
            </a:r>
            <a:r>
              <a:rPr lang="en-US" sz="2400" dirty="0" smtClean="0">
                <a:solidFill>
                  <a:schemeClr val="tx1"/>
                </a:solidFill>
              </a:rPr>
              <a:t> False Discovery Rate (FDR)</a:t>
            </a:r>
          </a:p>
          <a:p>
            <a:r>
              <a:rPr lang="en-US" sz="2400" dirty="0" smtClean="0">
                <a:solidFill>
                  <a:schemeClr val="tx1"/>
                </a:solidFill>
              </a:rPr>
              <a:t>Uses  </a:t>
            </a:r>
            <a:r>
              <a:rPr lang="en-US" sz="2400" dirty="0" err="1" smtClean="0">
                <a:solidFill>
                  <a:schemeClr val="tx1"/>
                </a:solidFill>
              </a:rPr>
              <a:t>Benjamini</a:t>
            </a:r>
            <a:r>
              <a:rPr lang="en-US" sz="2400" dirty="0" smtClean="0">
                <a:solidFill>
                  <a:schemeClr val="tx1"/>
                </a:solidFill>
              </a:rPr>
              <a:t> &amp; Hochberg procedure</a:t>
            </a:r>
          </a:p>
          <a:p>
            <a:endParaRPr lang="en-US" sz="2400" dirty="0">
              <a:solidFill>
                <a:schemeClr val="tx1"/>
              </a:solidFill>
            </a:endParaRPr>
          </a:p>
        </p:txBody>
      </p:sp>
      <p:pic>
        <p:nvPicPr>
          <p:cNvPr id="2053" name="Picture 5"/>
          <p:cNvPicPr>
            <a:picLocks noChangeAspect="1" noChangeArrowheads="1"/>
          </p:cNvPicPr>
          <p:nvPr/>
        </p:nvPicPr>
        <p:blipFill>
          <a:blip r:embed="rId3" cstate="print"/>
          <a:srcRect t="9780" r="4774"/>
          <a:stretch>
            <a:fillRect/>
          </a:stretch>
        </p:blipFill>
        <p:spPr bwMode="auto">
          <a:xfrm>
            <a:off x="-20363" y="1157313"/>
            <a:ext cx="5949685" cy="5629273"/>
          </a:xfrm>
          <a:prstGeom prst="rect">
            <a:avLst/>
          </a:prstGeom>
          <a:noFill/>
          <a:ln w="9525">
            <a:noFill/>
            <a:miter lim="800000"/>
            <a:headEnd/>
            <a:tailEnd/>
          </a:ln>
          <a:effectLst/>
        </p:spPr>
      </p:pic>
      <p:sp>
        <p:nvSpPr>
          <p:cNvPr id="10" name="TextBox 9"/>
          <p:cNvSpPr txBox="1"/>
          <p:nvPr/>
        </p:nvSpPr>
        <p:spPr>
          <a:xfrm>
            <a:off x="6072230" y="5145488"/>
            <a:ext cx="3286116" cy="1569660"/>
          </a:xfrm>
          <a:prstGeom prst="rect">
            <a:avLst/>
          </a:prstGeom>
          <a:noFill/>
        </p:spPr>
        <p:txBody>
          <a:bodyPr wrap="square" rtlCol="0">
            <a:spAutoFit/>
          </a:bodyPr>
          <a:lstStyle/>
          <a:p>
            <a:r>
              <a:rPr lang="en-US" sz="2400" dirty="0" smtClean="0">
                <a:solidFill>
                  <a:schemeClr val="tx1"/>
                </a:solidFill>
              </a:rPr>
              <a:t>10 SNPs have raw </a:t>
            </a:r>
            <a:br>
              <a:rPr lang="en-US" sz="2400" dirty="0" smtClean="0">
                <a:solidFill>
                  <a:schemeClr val="tx1"/>
                </a:solidFill>
              </a:rPr>
            </a:br>
            <a:r>
              <a:rPr lang="en-US" sz="2400" dirty="0" smtClean="0">
                <a:solidFill>
                  <a:schemeClr val="tx1"/>
                </a:solidFill>
              </a:rPr>
              <a:t>p-values &lt;0.05</a:t>
            </a:r>
          </a:p>
          <a:p>
            <a:r>
              <a:rPr lang="en-US" sz="2400" dirty="0" smtClean="0">
                <a:solidFill>
                  <a:schemeClr val="tx1"/>
                </a:solidFill>
              </a:rPr>
              <a:t>SNPs with smallest </a:t>
            </a:r>
            <a:br>
              <a:rPr lang="en-US" sz="2400" dirty="0" smtClean="0">
                <a:solidFill>
                  <a:schemeClr val="tx1"/>
                </a:solidFill>
              </a:rPr>
            </a:br>
            <a:r>
              <a:rPr lang="en-US" sz="2400" dirty="0" smtClean="0">
                <a:solidFill>
                  <a:schemeClr val="tx1"/>
                </a:solidFill>
              </a:rPr>
              <a:t>p-values of interest</a:t>
            </a:r>
            <a:endParaRPr lang="en-US" sz="2400" dirty="0">
              <a:solidFill>
                <a:schemeClr val="tx1"/>
              </a:solidFill>
            </a:endParaRPr>
          </a:p>
        </p:txBody>
      </p:sp>
      <p:pic>
        <p:nvPicPr>
          <p:cNvPr id="7" name="Picture 2"/>
          <p:cNvPicPr>
            <a:picLocks noChangeAspect="1" noChangeArrowheads="1"/>
          </p:cNvPicPr>
          <p:nvPr/>
        </p:nvPicPr>
        <p:blipFill>
          <a:blip r:embed="rId4" cstate="print"/>
          <a:srcRect t="9780"/>
          <a:stretch>
            <a:fillRect/>
          </a:stretch>
        </p:blipFill>
        <p:spPr bwMode="auto">
          <a:xfrm>
            <a:off x="357158" y="1282374"/>
            <a:ext cx="3571900" cy="32181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5422"/>
            <a:ext cx="8228013" cy="1433512"/>
          </a:xfrm>
        </p:spPr>
        <p:txBody>
          <a:bodyPr/>
          <a:lstStyle/>
          <a:p>
            <a:r>
              <a:rPr lang="en-US" dirty="0" smtClean="0">
                <a:solidFill>
                  <a:schemeClr val="accent6"/>
                </a:solidFill>
              </a:rPr>
              <a:t>The </a:t>
            </a:r>
            <a:r>
              <a:rPr lang="en-US" dirty="0" err="1" smtClean="0">
                <a:solidFill>
                  <a:schemeClr val="accent6"/>
                </a:solidFill>
              </a:rPr>
              <a:t>Wellcome</a:t>
            </a:r>
            <a:r>
              <a:rPr lang="en-US" dirty="0" smtClean="0">
                <a:solidFill>
                  <a:schemeClr val="accent6"/>
                </a:solidFill>
              </a:rPr>
              <a:t> Trust Case Control Consortium</a:t>
            </a:r>
            <a:endParaRPr lang="en-US" dirty="0">
              <a:solidFill>
                <a:schemeClr val="accent6"/>
              </a:solidFill>
            </a:endParaRPr>
          </a:p>
        </p:txBody>
      </p:sp>
      <p:sp>
        <p:nvSpPr>
          <p:cNvPr id="3" name="Content Placeholder 2"/>
          <p:cNvSpPr>
            <a:spLocks noGrp="1"/>
          </p:cNvSpPr>
          <p:nvPr>
            <p:ph idx="1"/>
          </p:nvPr>
        </p:nvSpPr>
        <p:spPr>
          <a:xfrm>
            <a:off x="457200" y="3357562"/>
            <a:ext cx="8228013" cy="1785950"/>
          </a:xfrm>
        </p:spPr>
        <p:txBody>
          <a:bodyPr/>
          <a:lstStyle/>
          <a:p>
            <a:r>
              <a:rPr lang="en-US" dirty="0" smtClean="0"/>
              <a:t>Genome-wide association study of 14,000 cases of seven common diseases and 3,000 shared controls</a:t>
            </a:r>
          </a:p>
          <a:p>
            <a:endParaRPr lang="en-US" dirty="0"/>
          </a:p>
        </p:txBody>
      </p:sp>
      <p:sp>
        <p:nvSpPr>
          <p:cNvPr id="4" name="TextBox 3"/>
          <p:cNvSpPr txBox="1"/>
          <p:nvPr/>
        </p:nvSpPr>
        <p:spPr>
          <a:xfrm>
            <a:off x="642910" y="6000768"/>
            <a:ext cx="8072494" cy="369332"/>
          </a:xfrm>
          <a:prstGeom prst="rect">
            <a:avLst/>
          </a:prstGeom>
          <a:noFill/>
        </p:spPr>
        <p:txBody>
          <a:bodyPr wrap="square" rtlCol="0">
            <a:spAutoFit/>
          </a:bodyPr>
          <a:lstStyle/>
          <a:p>
            <a:r>
              <a:rPr lang="en-US" b="1" dirty="0" err="1" smtClean="0">
                <a:solidFill>
                  <a:srgbClr val="009999"/>
                </a:solidFill>
              </a:rPr>
              <a:t>Vol</a:t>
            </a:r>
            <a:r>
              <a:rPr lang="en-US" b="1" dirty="0" smtClean="0">
                <a:solidFill>
                  <a:srgbClr val="009999"/>
                </a:solidFill>
              </a:rPr>
              <a:t> 447, 7 June 2007,  doi:10.1038/nature05911</a:t>
            </a:r>
          </a:p>
        </p:txBody>
      </p:sp>
      <p:pic>
        <p:nvPicPr>
          <p:cNvPr id="5"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a:t>13 May 2009</a:t>
            </a:r>
          </a:p>
        </p:txBody>
      </p:sp>
      <p:pic>
        <p:nvPicPr>
          <p:cNvPr id="94210" name="Picture 2"/>
          <p:cNvPicPr>
            <a:picLocks noChangeAspect="1" noChangeArrowheads="1"/>
          </p:cNvPicPr>
          <p:nvPr/>
        </p:nvPicPr>
        <p:blipFill>
          <a:blip r:embed="rId3" cstate="print"/>
          <a:srcRect/>
          <a:stretch>
            <a:fillRect/>
          </a:stretch>
        </p:blipFill>
        <p:spPr bwMode="auto">
          <a:xfrm>
            <a:off x="0" y="0"/>
            <a:ext cx="9144000" cy="703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323850" y="1412875"/>
            <a:ext cx="8640763" cy="3844925"/>
          </a:xfrm>
          <a:prstGeom prst="rect">
            <a:avLst/>
          </a:prstGeom>
          <a:noFill/>
          <a:ln w="9525">
            <a:noFill/>
            <a:round/>
            <a:headEnd/>
            <a:tailEnd/>
          </a:ln>
          <a:effectLst/>
        </p:spPr>
      </p:pic>
      <p:pic>
        <p:nvPicPr>
          <p:cNvPr id="21506" name="Picture 2"/>
          <p:cNvPicPr>
            <a:picLocks noChangeAspect="1" noChangeArrowheads="1"/>
          </p:cNvPicPr>
          <p:nvPr/>
        </p:nvPicPr>
        <p:blipFill>
          <a:blip r:embed="rId4" cstate="print"/>
          <a:srcRect/>
          <a:stretch>
            <a:fillRect/>
          </a:stretch>
        </p:blipFill>
        <p:spPr bwMode="auto">
          <a:xfrm>
            <a:off x="2700338" y="5229225"/>
            <a:ext cx="3702050" cy="1296988"/>
          </a:xfrm>
          <a:prstGeom prst="rect">
            <a:avLst/>
          </a:prstGeom>
          <a:noFill/>
          <a:ln w="9525">
            <a:noFill/>
            <a:round/>
            <a:headEnd/>
            <a:tailEnd/>
          </a:ln>
          <a:effectLst/>
        </p:spPr>
      </p:pic>
      <p:pic>
        <p:nvPicPr>
          <p:cNvPr id="21507" name="Picture 3"/>
          <p:cNvPicPr>
            <a:picLocks noChangeAspect="1" noChangeArrowheads="1"/>
          </p:cNvPicPr>
          <p:nvPr/>
        </p:nvPicPr>
        <p:blipFill>
          <a:blip r:embed="rId5" cstate="print"/>
          <a:srcRect/>
          <a:stretch>
            <a:fillRect/>
          </a:stretch>
        </p:blipFill>
        <p:spPr bwMode="auto">
          <a:xfrm>
            <a:off x="7092950" y="5373688"/>
            <a:ext cx="1787525" cy="107950"/>
          </a:xfrm>
          <a:prstGeom prst="rect">
            <a:avLst/>
          </a:prstGeom>
          <a:noFill/>
          <a:ln w="9525">
            <a:noFill/>
            <a:round/>
            <a:headEnd/>
            <a:tailEnd/>
          </a:ln>
          <a:effectLst/>
        </p:spPr>
      </p:pic>
      <p:sp>
        <p:nvSpPr>
          <p:cNvPr id="21508" name="Text Box 4"/>
          <p:cNvSpPr txBox="1">
            <a:spLocks noChangeArrowheads="1"/>
          </p:cNvSpPr>
          <p:nvPr/>
        </p:nvSpPr>
        <p:spPr bwMode="auto">
          <a:xfrm>
            <a:off x="322295" y="571488"/>
            <a:ext cx="8893175" cy="1143000"/>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2100" b="1" dirty="0">
                <a:solidFill>
                  <a:srgbClr val="009999"/>
                </a:solidFill>
              </a:rPr>
              <a:t>Key genes group to three main pathways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60338" y="1142984"/>
            <a:ext cx="8839200" cy="525401"/>
          </a:xfrm>
          <a:prstGeom prst="rect">
            <a:avLst/>
          </a:prstGeom>
          <a:noFill/>
          <a:ln w="9525">
            <a:noFill/>
            <a:round/>
            <a:headEnd/>
            <a:tailEnd/>
          </a:ln>
          <a:effectLst/>
        </p:spPr>
        <p:txBody>
          <a:bodyPr wrap="square" lIns="90000" tIns="46800" rIns="90000" bIns="46800">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2800" dirty="0">
                <a:solidFill>
                  <a:srgbClr val="009999"/>
                </a:solidFill>
                <a:latin typeface="Arial Rounded MT Bold" pitchFamily="32" charset="0"/>
              </a:rPr>
              <a:t>What </a:t>
            </a:r>
            <a:r>
              <a:rPr lang="en-NZ" sz="2800" dirty="0" smtClean="0">
                <a:solidFill>
                  <a:srgbClr val="009999"/>
                </a:solidFill>
                <a:latin typeface="Arial Rounded MT Bold" pitchFamily="32" charset="0"/>
              </a:rPr>
              <a:t>is  </a:t>
            </a:r>
            <a:r>
              <a:rPr lang="en-NZ" sz="2800" dirty="0">
                <a:solidFill>
                  <a:srgbClr val="009999"/>
                </a:solidFill>
                <a:latin typeface="Arial Rounded MT Bold" pitchFamily="32" charset="0"/>
              </a:rPr>
              <a:t>Nutrigenomics  New  Zealand?</a:t>
            </a:r>
          </a:p>
        </p:txBody>
      </p:sp>
      <p:pic>
        <p:nvPicPr>
          <p:cNvPr id="12290" name="Picture 2"/>
          <p:cNvPicPr>
            <a:picLocks noChangeAspect="1" noChangeArrowheads="1"/>
          </p:cNvPicPr>
          <p:nvPr/>
        </p:nvPicPr>
        <p:blipFill>
          <a:blip r:embed="rId3" cstate="print"/>
          <a:srcRect/>
          <a:stretch>
            <a:fillRect/>
          </a:stretch>
        </p:blipFill>
        <p:spPr bwMode="auto">
          <a:xfrm>
            <a:off x="5943600" y="2209800"/>
            <a:ext cx="2773363" cy="4105275"/>
          </a:xfrm>
          <a:prstGeom prst="rect">
            <a:avLst/>
          </a:prstGeom>
          <a:noFill/>
          <a:ln w="9525">
            <a:noFill/>
            <a:round/>
            <a:headEnd/>
            <a:tailEnd/>
          </a:ln>
          <a:effectLst/>
        </p:spPr>
      </p:pic>
      <p:sp>
        <p:nvSpPr>
          <p:cNvPr id="12291" name="Text Box 3"/>
          <p:cNvSpPr txBox="1">
            <a:spLocks noChangeArrowheads="1"/>
          </p:cNvSpPr>
          <p:nvPr/>
        </p:nvSpPr>
        <p:spPr bwMode="auto">
          <a:xfrm>
            <a:off x="228600" y="1785938"/>
            <a:ext cx="6553200" cy="917575"/>
          </a:xfrm>
          <a:prstGeom prst="rect">
            <a:avLst/>
          </a:prstGeom>
          <a:noFill/>
          <a:ln w="9525">
            <a:noFill/>
            <a:round/>
            <a:headEnd/>
            <a:tailEnd/>
          </a:ln>
          <a:effectLst/>
        </p:spPr>
        <p:txBody>
          <a:bodyPr lIns="90000" tIns="46800" rIns="90000" bIns="46800">
            <a:spAutoFit/>
          </a:bodyPr>
          <a:lstStyle/>
          <a:p>
            <a:pPr algn="just">
              <a:spcBef>
                <a:spcPts val="450"/>
              </a:spcBef>
              <a:tabLst>
                <a:tab pos="0" algn="l"/>
                <a:tab pos="223838" algn="l"/>
                <a:tab pos="914400" algn="l"/>
                <a:tab pos="1828800" algn="l"/>
                <a:tab pos="2743200" algn="l"/>
                <a:tab pos="3657600" algn="l"/>
                <a:tab pos="4572000" algn="l"/>
                <a:tab pos="5486400" algn="l"/>
                <a:tab pos="6400800" algn="l"/>
                <a:tab pos="7315200" algn="l"/>
                <a:tab pos="8229600" algn="l"/>
                <a:tab pos="9144000" algn="l"/>
                <a:tab pos="10058400" algn="l"/>
              </a:tabLst>
            </a:pPr>
            <a:r>
              <a:rPr lang="en-NZ">
                <a:solidFill>
                  <a:srgbClr val="000000"/>
                </a:solidFill>
                <a:latin typeface="Symbol" pitchFamily="16" charset="2"/>
              </a:rPr>
              <a:t></a:t>
            </a:r>
            <a:r>
              <a:rPr lang="en-NZ">
                <a:solidFill>
                  <a:srgbClr val="000000"/>
                </a:solidFill>
                <a:latin typeface="Arial Rounded MT Bold" pitchFamily="32" charset="0"/>
              </a:rPr>
              <a:t>	Nutrigenomics New Zealand is a national, collaborative 	research program between three major research 	organisations:</a:t>
            </a:r>
          </a:p>
        </p:txBody>
      </p:sp>
      <p:grpSp>
        <p:nvGrpSpPr>
          <p:cNvPr id="2" name="Group 4"/>
          <p:cNvGrpSpPr>
            <a:grpSpLocks/>
          </p:cNvGrpSpPr>
          <p:nvPr/>
        </p:nvGrpSpPr>
        <p:grpSpPr bwMode="auto">
          <a:xfrm>
            <a:off x="762000" y="2833688"/>
            <a:ext cx="5332413" cy="1050925"/>
            <a:chOff x="480" y="1785"/>
            <a:chExt cx="3359" cy="662"/>
          </a:xfrm>
        </p:grpSpPr>
        <p:sp>
          <p:nvSpPr>
            <p:cNvPr id="12293" name="Rectangle 5"/>
            <p:cNvSpPr>
              <a:spLocks noChangeArrowheads="1"/>
            </p:cNvSpPr>
            <p:nvPr/>
          </p:nvSpPr>
          <p:spPr bwMode="auto">
            <a:xfrm>
              <a:off x="480" y="1785"/>
              <a:ext cx="3360" cy="663"/>
            </a:xfrm>
            <a:prstGeom prst="rect">
              <a:avLst/>
            </a:prstGeom>
            <a:noFill/>
            <a:ln w="12600">
              <a:solidFill>
                <a:srgbClr val="000000"/>
              </a:solidFill>
              <a:miter lim="800000"/>
              <a:headEnd/>
              <a:tailEnd/>
            </a:ln>
            <a:effectLst/>
          </p:spPr>
          <p:txBody>
            <a:bodyPr wrap="none" anchor="ctr"/>
            <a:lstStyle/>
            <a:p>
              <a:endParaRPr lang="en-US"/>
            </a:p>
          </p:txBody>
        </p:sp>
        <p:pic>
          <p:nvPicPr>
            <p:cNvPr id="12294" name="Picture 6"/>
            <p:cNvPicPr>
              <a:picLocks noChangeAspect="1" noChangeArrowheads="1"/>
            </p:cNvPicPr>
            <p:nvPr/>
          </p:nvPicPr>
          <p:blipFill>
            <a:blip r:embed="rId4" cstate="print"/>
            <a:srcRect/>
            <a:stretch>
              <a:fillRect/>
            </a:stretch>
          </p:blipFill>
          <p:spPr bwMode="auto">
            <a:xfrm>
              <a:off x="1365" y="1892"/>
              <a:ext cx="884" cy="464"/>
            </a:xfrm>
            <a:prstGeom prst="rect">
              <a:avLst/>
            </a:prstGeom>
            <a:noFill/>
            <a:ln w="9525">
              <a:noFill/>
              <a:round/>
              <a:headEnd/>
              <a:tailEnd/>
            </a:ln>
            <a:effectLst/>
          </p:spPr>
        </p:pic>
        <p:pic>
          <p:nvPicPr>
            <p:cNvPr id="12295" name="Picture 7"/>
            <p:cNvPicPr>
              <a:picLocks noChangeAspect="1" noChangeArrowheads="1"/>
            </p:cNvPicPr>
            <p:nvPr/>
          </p:nvPicPr>
          <p:blipFill>
            <a:blip r:embed="rId5" cstate="print"/>
            <a:srcRect/>
            <a:stretch>
              <a:fillRect/>
            </a:stretch>
          </p:blipFill>
          <p:spPr bwMode="auto">
            <a:xfrm>
              <a:off x="536" y="1904"/>
              <a:ext cx="442" cy="442"/>
            </a:xfrm>
            <a:prstGeom prst="rect">
              <a:avLst/>
            </a:prstGeom>
            <a:noFill/>
            <a:ln w="9525">
              <a:noFill/>
              <a:round/>
              <a:headEnd/>
              <a:tailEnd/>
            </a:ln>
            <a:effectLst/>
          </p:spPr>
        </p:pic>
        <p:pic>
          <p:nvPicPr>
            <p:cNvPr id="12296" name="Picture 8"/>
            <p:cNvPicPr>
              <a:picLocks noChangeAspect="1" noChangeArrowheads="1"/>
            </p:cNvPicPr>
            <p:nvPr/>
          </p:nvPicPr>
          <p:blipFill>
            <a:blip r:embed="rId6" cstate="print"/>
            <a:srcRect/>
            <a:stretch>
              <a:fillRect/>
            </a:stretch>
          </p:blipFill>
          <p:spPr bwMode="auto">
            <a:xfrm>
              <a:off x="2587" y="1909"/>
              <a:ext cx="1188" cy="414"/>
            </a:xfrm>
            <a:prstGeom prst="rect">
              <a:avLst/>
            </a:prstGeom>
            <a:noFill/>
            <a:ln w="9525">
              <a:noFill/>
              <a:round/>
              <a:headEnd/>
              <a:tailEnd/>
            </a:ln>
            <a:effectLst/>
          </p:spPr>
        </p:pic>
      </p:grpSp>
      <p:sp>
        <p:nvSpPr>
          <p:cNvPr id="12297" name="Text Box 9"/>
          <p:cNvSpPr txBox="1">
            <a:spLocks noChangeArrowheads="1"/>
          </p:cNvSpPr>
          <p:nvPr/>
        </p:nvSpPr>
        <p:spPr bwMode="auto">
          <a:xfrm>
            <a:off x="228600" y="4114800"/>
            <a:ext cx="5334000" cy="2740025"/>
          </a:xfrm>
          <a:prstGeom prst="rect">
            <a:avLst/>
          </a:prstGeom>
          <a:noFill/>
          <a:ln w="9525">
            <a:noFill/>
            <a:round/>
            <a:headEnd/>
            <a:tailEnd/>
          </a:ln>
          <a:effectLst/>
        </p:spPr>
        <p:txBody>
          <a:bodyPr lIns="90000" tIns="46800" rIns="90000" bIns="46800">
            <a:spAutoFit/>
          </a:bodyPr>
          <a:lstStyle/>
          <a:p>
            <a:pPr>
              <a:spcBef>
                <a:spcPts val="450"/>
              </a:spcBef>
              <a:tabLst>
                <a:tab pos="0" algn="l"/>
                <a:tab pos="236538" algn="l"/>
                <a:tab pos="914400" algn="l"/>
                <a:tab pos="1828800" algn="l"/>
                <a:tab pos="2743200" algn="l"/>
                <a:tab pos="3657600" algn="l"/>
                <a:tab pos="4572000" algn="l"/>
                <a:tab pos="5486400" algn="l"/>
                <a:tab pos="6400800" algn="l"/>
                <a:tab pos="7315200" algn="l"/>
                <a:tab pos="8229600" algn="l"/>
                <a:tab pos="9144000" algn="l"/>
                <a:tab pos="10058400" algn="l"/>
              </a:tabLst>
            </a:pPr>
            <a:r>
              <a:rPr lang="en-NZ">
                <a:solidFill>
                  <a:srgbClr val="000000"/>
                </a:solidFill>
                <a:latin typeface="Symbol" pitchFamily="16" charset="2"/>
              </a:rPr>
              <a:t></a:t>
            </a:r>
            <a:r>
              <a:rPr lang="en-NZ">
                <a:solidFill>
                  <a:srgbClr val="000000"/>
                </a:solidFill>
                <a:latin typeface="Arial Rounded MT Bold" pitchFamily="32" charset="0"/>
              </a:rPr>
              <a:t>	It  began in June 2004 and has multi-		regional ethics approval</a:t>
            </a:r>
          </a:p>
          <a:p>
            <a:pPr>
              <a:spcBef>
                <a:spcPts val="450"/>
              </a:spcBef>
              <a:tabLst>
                <a:tab pos="0" algn="l"/>
                <a:tab pos="236538" algn="l"/>
                <a:tab pos="914400" algn="l"/>
                <a:tab pos="1828800" algn="l"/>
                <a:tab pos="2743200" algn="l"/>
                <a:tab pos="3657600" algn="l"/>
                <a:tab pos="4572000" algn="l"/>
                <a:tab pos="5486400" algn="l"/>
                <a:tab pos="6400800" algn="l"/>
                <a:tab pos="7315200" algn="l"/>
                <a:tab pos="8229600" algn="l"/>
                <a:tab pos="9144000" algn="l"/>
                <a:tab pos="10058400" algn="l"/>
              </a:tabLst>
            </a:pPr>
            <a:r>
              <a:rPr lang="en-NZ">
                <a:solidFill>
                  <a:srgbClr val="000000"/>
                </a:solidFill>
                <a:latin typeface="Symbol" pitchFamily="16" charset="2"/>
              </a:rPr>
              <a:t></a:t>
            </a:r>
            <a:r>
              <a:rPr lang="en-NZ">
                <a:solidFill>
                  <a:srgbClr val="000000"/>
                </a:solidFill>
                <a:latin typeface="Arial Rounded MT Bold" pitchFamily="32" charset="0"/>
              </a:rPr>
              <a:t>	It has approximately 60 members, mainly 	scientists</a:t>
            </a:r>
          </a:p>
          <a:p>
            <a:pPr>
              <a:spcBef>
                <a:spcPts val="450"/>
              </a:spcBef>
              <a:tabLst>
                <a:tab pos="0" algn="l"/>
                <a:tab pos="236538" algn="l"/>
                <a:tab pos="914400" algn="l"/>
                <a:tab pos="1828800" algn="l"/>
                <a:tab pos="2743200" algn="l"/>
                <a:tab pos="3657600" algn="l"/>
                <a:tab pos="4572000" algn="l"/>
                <a:tab pos="5486400" algn="l"/>
                <a:tab pos="6400800" algn="l"/>
                <a:tab pos="7315200" algn="l"/>
                <a:tab pos="8229600" algn="l"/>
                <a:tab pos="9144000" algn="l"/>
                <a:tab pos="10058400" algn="l"/>
              </a:tabLst>
            </a:pPr>
            <a:r>
              <a:rPr lang="en-NZ">
                <a:solidFill>
                  <a:srgbClr val="000000"/>
                </a:solidFill>
                <a:latin typeface="Symbol" pitchFamily="16" charset="2"/>
              </a:rPr>
              <a:t></a:t>
            </a:r>
            <a:r>
              <a:rPr lang="en-NZ">
                <a:solidFill>
                  <a:srgbClr val="000000"/>
                </a:solidFill>
                <a:latin typeface="Arial Rounded MT Bold" pitchFamily="32" charset="0"/>
              </a:rPr>
              <a:t>	It is funded by the New Zealand government 	through the Foundation for Research, 	Science and Technology</a:t>
            </a:r>
          </a:p>
          <a:p>
            <a:pPr>
              <a:spcBef>
                <a:spcPts val="450"/>
              </a:spcBef>
              <a:buFont typeface="Symbol" pitchFamily="16" charset="2"/>
              <a:buNone/>
              <a:tabLst>
                <a:tab pos="0" algn="l"/>
                <a:tab pos="236538"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NZ">
              <a:solidFill>
                <a:srgbClr val="000000"/>
              </a:solidFill>
              <a:latin typeface="Arial Rounded MT Bold" pitchFamily="32" charset="0"/>
            </a:endParaRPr>
          </a:p>
        </p:txBody>
      </p:sp>
      <p:pic>
        <p:nvPicPr>
          <p:cNvPr id="12298" name="Picture 10"/>
          <p:cNvPicPr>
            <a:picLocks noChangeAspect="1" noChangeArrowheads="1"/>
          </p:cNvPicPr>
          <p:nvPr/>
        </p:nvPicPr>
        <p:blipFill>
          <a:blip r:embed="rId7" cstate="print"/>
          <a:srcRect/>
          <a:stretch>
            <a:fillRect/>
          </a:stretch>
        </p:blipFill>
        <p:spPr bwMode="auto">
          <a:xfrm>
            <a:off x="0" y="6267450"/>
            <a:ext cx="838200" cy="5905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6988"/>
            <a:ext cx="8229600" cy="763588"/>
          </a:xfrm>
          <a:prstGeom prst="rect">
            <a:avLst/>
          </a:prstGeom>
          <a:noFill/>
          <a:ln w="9525">
            <a:noFill/>
            <a:round/>
            <a:headEnd/>
            <a:tailEnd/>
          </a:ln>
          <a:effectLst/>
        </p:spPr>
        <p:txBody>
          <a:bodyPr wrap="none" anchor="ctr"/>
          <a:lstStyle/>
          <a:p>
            <a:endParaRPr lang="en-US"/>
          </a:p>
        </p:txBody>
      </p:sp>
      <p:sp>
        <p:nvSpPr>
          <p:cNvPr id="23554" name="Text Box 2"/>
          <p:cNvSpPr txBox="1">
            <a:spLocks noChangeArrowheads="1"/>
          </p:cNvSpPr>
          <p:nvPr/>
        </p:nvSpPr>
        <p:spPr bwMode="auto">
          <a:xfrm>
            <a:off x="457200" y="976313"/>
            <a:ext cx="8229600" cy="6264275"/>
          </a:xfrm>
          <a:prstGeom prst="rect">
            <a:avLst/>
          </a:prstGeom>
          <a:noFill/>
          <a:ln w="9525">
            <a:noFill/>
            <a:round/>
            <a:headEnd/>
            <a:tailEnd/>
          </a:ln>
          <a:effectLst/>
        </p:spPr>
        <p:txBody>
          <a:bodyPr lIns="90000" tIns="46800" rIns="90000" bIns="46800"/>
          <a:lstStyle/>
          <a:p>
            <a:pPr marL="341313" indent="-341313" algn="ctr">
              <a:spcBef>
                <a:spcPts val="12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4800" b="1" dirty="0">
                <a:solidFill>
                  <a:srgbClr val="009999"/>
                </a:solidFill>
                <a:effectLst>
                  <a:outerShdw blurRad="38100" dist="38100" dir="2700000" algn="tl">
                    <a:srgbClr val="C0C0C0"/>
                  </a:outerShdw>
                </a:effectLst>
              </a:rPr>
              <a:t>Dietary questionnaire</a:t>
            </a:r>
          </a:p>
          <a:p>
            <a:pPr marL="341313" indent="-341313">
              <a:spcBef>
                <a:spcPts val="90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3600" dirty="0">
              <a:solidFill>
                <a:srgbClr val="000000"/>
              </a:solidFill>
            </a:endParaRPr>
          </a:p>
          <a:p>
            <a:pPr marL="741363" lvl="1" indent="-28416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smtClean="0">
                <a:solidFill>
                  <a:srgbClr val="000000"/>
                </a:solidFill>
              </a:rPr>
              <a:t>257 foods </a:t>
            </a:r>
            <a:r>
              <a:rPr lang="en-US" sz="2800" dirty="0">
                <a:solidFill>
                  <a:srgbClr val="000000"/>
                </a:solidFill>
              </a:rPr>
              <a:t>and </a:t>
            </a:r>
            <a:r>
              <a:rPr lang="en-US" sz="2800" dirty="0" smtClean="0">
                <a:solidFill>
                  <a:srgbClr val="000000"/>
                </a:solidFill>
              </a:rPr>
              <a:t>drinks</a:t>
            </a:r>
            <a:endParaRPr lang="en-US" sz="2800" dirty="0">
              <a:solidFill>
                <a:srgbClr val="000000"/>
              </a:solidFill>
            </a:endParaRPr>
          </a:p>
          <a:p>
            <a:pPr marL="741363" lvl="1" indent="-28416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rPr>
              <a:t> </a:t>
            </a:r>
            <a:r>
              <a:rPr lang="en-US" sz="2800" dirty="0" smtClean="0">
                <a:solidFill>
                  <a:srgbClr val="000000"/>
                </a:solidFill>
              </a:rPr>
              <a:t>individuals’ </a:t>
            </a:r>
            <a:r>
              <a:rPr lang="en-US" sz="2800" dirty="0">
                <a:solidFill>
                  <a:srgbClr val="000000"/>
                </a:solidFill>
              </a:rPr>
              <a:t>perception of food tolerances</a:t>
            </a:r>
          </a:p>
          <a:p>
            <a:pPr marL="741363" lvl="1" indent="-28416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rPr>
              <a:t> food-related symptoms</a:t>
            </a:r>
          </a:p>
          <a:p>
            <a:pPr marL="741363" lvl="1" indent="-28416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rPr>
              <a:t> comments and commentary</a:t>
            </a:r>
          </a:p>
          <a:p>
            <a:pPr marL="741363" lvl="1" indent="-28416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solidFill>
                  <a:srgbClr val="000000"/>
                </a:solidFill>
              </a:rPr>
              <a:t> supplements, medication, surgery</a:t>
            </a:r>
          </a:p>
          <a:p>
            <a:pPr marL="341313" indent="-341313">
              <a:spcBef>
                <a:spcPts val="8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32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2032000" y="1814513"/>
            <a:ext cx="5040313" cy="4686300"/>
          </a:xfrm>
          <a:prstGeom prst="rect">
            <a:avLst/>
          </a:prstGeom>
          <a:noFill/>
          <a:ln w="9525">
            <a:noFill/>
            <a:round/>
            <a:headEnd/>
            <a:tailEnd/>
          </a:ln>
          <a:effectLst/>
        </p:spPr>
      </p:pic>
      <p:sp>
        <p:nvSpPr>
          <p:cNvPr id="24578" name="Text Box 2"/>
          <p:cNvSpPr txBox="1">
            <a:spLocks noChangeArrowheads="1"/>
          </p:cNvSpPr>
          <p:nvPr/>
        </p:nvSpPr>
        <p:spPr bwMode="auto">
          <a:xfrm>
            <a:off x="728663" y="1028700"/>
            <a:ext cx="7772400" cy="685800"/>
          </a:xfrm>
          <a:prstGeom prst="rect">
            <a:avLst/>
          </a:prstGeom>
          <a:noFill/>
          <a:ln w="9525">
            <a:noFill/>
            <a:round/>
            <a:headEnd/>
            <a:tailEnd/>
          </a:ln>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400">
                <a:solidFill>
                  <a:srgbClr val="000000"/>
                </a:solidFill>
                <a:latin typeface="Arial Rounded MT Bold" pitchFamily="32" charset="0"/>
              </a:rPr>
              <a:t>Crohn’s  disease  diet</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2032000" y="1814513"/>
            <a:ext cx="5040313" cy="4686300"/>
          </a:xfrm>
          <a:prstGeom prst="rect">
            <a:avLst/>
          </a:prstGeom>
          <a:noFill/>
          <a:ln w="9525">
            <a:noFill/>
            <a:round/>
            <a:headEnd/>
            <a:tailEnd/>
          </a:ln>
          <a:effectLst/>
        </p:spPr>
      </p:pic>
      <p:sp>
        <p:nvSpPr>
          <p:cNvPr id="24578" name="Text Box 2"/>
          <p:cNvSpPr txBox="1">
            <a:spLocks noChangeArrowheads="1"/>
          </p:cNvSpPr>
          <p:nvPr/>
        </p:nvSpPr>
        <p:spPr bwMode="auto">
          <a:xfrm>
            <a:off x="728663" y="1028700"/>
            <a:ext cx="7772400" cy="685800"/>
          </a:xfrm>
          <a:prstGeom prst="rect">
            <a:avLst/>
          </a:prstGeom>
          <a:noFill/>
          <a:ln w="9525">
            <a:noFill/>
            <a:round/>
            <a:headEnd/>
            <a:tailEnd/>
          </a:ln>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400">
                <a:solidFill>
                  <a:srgbClr val="000000"/>
                </a:solidFill>
                <a:latin typeface="Arial Rounded MT Bold" pitchFamily="32" charset="0"/>
              </a:rPr>
              <a:t>Crohn’s  disease  diet</a:t>
            </a:r>
          </a:p>
        </p:txBody>
      </p:sp>
      <p:grpSp>
        <p:nvGrpSpPr>
          <p:cNvPr id="2" name="Group 3"/>
          <p:cNvGrpSpPr/>
          <p:nvPr/>
        </p:nvGrpSpPr>
        <p:grpSpPr>
          <a:xfrm>
            <a:off x="717553" y="2632080"/>
            <a:ext cx="4283075" cy="1511300"/>
            <a:chOff x="503238" y="2133600"/>
            <a:chExt cx="4283075" cy="1511300"/>
          </a:xfrm>
        </p:grpSpPr>
        <p:sp>
          <p:nvSpPr>
            <p:cNvPr id="5" name="Text Box 3"/>
            <p:cNvSpPr txBox="1">
              <a:spLocks noChangeArrowheads="1"/>
            </p:cNvSpPr>
            <p:nvPr/>
          </p:nvSpPr>
          <p:spPr bwMode="auto">
            <a:xfrm>
              <a:off x="503238" y="2133600"/>
              <a:ext cx="3419475" cy="368300"/>
            </a:xfrm>
            <a:prstGeom prst="rect">
              <a:avLst/>
            </a:prstGeom>
            <a:solidFill>
              <a:srgbClr val="0D999A"/>
            </a:solidFill>
            <a:ln w="9360">
              <a:solidFill>
                <a:srgbClr val="009999"/>
              </a:solidFill>
              <a:miter lim="800000"/>
              <a:headEnd/>
              <a:tailEnd/>
            </a:ln>
            <a:effectLst/>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solidFill>
                    <a:srgbClr val="FFFFFF"/>
                  </a:solidFill>
                  <a:latin typeface="Arial Rounded MT Bold" pitchFamily="32" charset="0"/>
                </a:rPr>
                <a:t>For  decoration  only!</a:t>
              </a:r>
            </a:p>
          </p:txBody>
        </p:sp>
        <p:sp>
          <p:nvSpPr>
            <p:cNvPr id="6" name="Line 4"/>
            <p:cNvSpPr>
              <a:spLocks noChangeShapeType="1"/>
            </p:cNvSpPr>
            <p:nvPr/>
          </p:nvSpPr>
          <p:spPr bwMode="auto">
            <a:xfrm>
              <a:off x="3346450" y="2565400"/>
              <a:ext cx="1439863" cy="1079500"/>
            </a:xfrm>
            <a:prstGeom prst="line">
              <a:avLst/>
            </a:prstGeom>
            <a:noFill/>
            <a:ln w="76320">
              <a:solidFill>
                <a:srgbClr val="009999"/>
              </a:solidFill>
              <a:miter lim="800000"/>
              <a:headEnd/>
              <a:tailEnd type="triangle" w="med" len="med"/>
            </a:ln>
            <a:effectLst/>
          </p:spPr>
          <p:txBody>
            <a:bodyPr/>
            <a:lstStyle/>
            <a:p>
              <a:endParaRPr lang="en-US"/>
            </a:p>
          </p:txBody>
        </p:sp>
      </p:gr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68313" y="620713"/>
            <a:ext cx="8229600" cy="1143000"/>
          </a:xfrm>
          <a:prstGeom prst="rect">
            <a:avLst/>
          </a:prstGeom>
          <a:noFill/>
          <a:ln w="9525">
            <a:noFill/>
            <a:round/>
            <a:headEnd/>
            <a:tailEnd/>
          </a:ln>
          <a:effectLst/>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sz="2100" b="1">
                <a:solidFill>
                  <a:srgbClr val="009999"/>
                </a:solidFill>
              </a:rPr>
              <a:t>Dietary preferences and intolerances</a:t>
            </a:r>
          </a:p>
        </p:txBody>
      </p:sp>
      <p:sp>
        <p:nvSpPr>
          <p:cNvPr id="26626" name="Text Box 2"/>
          <p:cNvSpPr txBox="1">
            <a:spLocks noChangeArrowheads="1"/>
          </p:cNvSpPr>
          <p:nvPr/>
        </p:nvSpPr>
        <p:spPr bwMode="auto">
          <a:xfrm>
            <a:off x="4543451" y="1909778"/>
            <a:ext cx="3814763" cy="3733800"/>
          </a:xfrm>
          <a:prstGeom prst="rect">
            <a:avLst/>
          </a:prstGeom>
          <a:noFill/>
          <a:ln w="9525">
            <a:noFill/>
            <a:round/>
            <a:headEnd/>
            <a:tailEnd/>
          </a:ln>
          <a:effectLst/>
        </p:spPr>
        <p:txBody>
          <a:bodyPr/>
          <a:lstStyle/>
          <a:p>
            <a:pPr marL="341313"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400" b="1" dirty="0">
                <a:solidFill>
                  <a:srgbClr val="333399"/>
                </a:solidFill>
              </a:rPr>
              <a:t>Beneficial effect</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Mushrooms</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Red wine</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Corn</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Soy milk</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Yoghurt</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Oily fish</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Apples</a:t>
            </a:r>
          </a:p>
        </p:txBody>
      </p:sp>
      <p:sp>
        <p:nvSpPr>
          <p:cNvPr id="26627" name="Text Box 3"/>
          <p:cNvSpPr txBox="1">
            <a:spLocks noChangeArrowheads="1"/>
          </p:cNvSpPr>
          <p:nvPr/>
        </p:nvSpPr>
        <p:spPr bwMode="auto">
          <a:xfrm>
            <a:off x="428596" y="1857364"/>
            <a:ext cx="3814762" cy="3733800"/>
          </a:xfrm>
          <a:prstGeom prst="rect">
            <a:avLst/>
          </a:prstGeom>
          <a:noFill/>
          <a:ln w="9525">
            <a:noFill/>
            <a:round/>
            <a:headEnd/>
            <a:tailEnd/>
          </a:ln>
          <a:effectLst/>
        </p:spPr>
        <p:txBody>
          <a:bodyPr/>
          <a:lstStyle/>
          <a:p>
            <a:pPr marL="341313"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400" b="1" dirty="0">
                <a:solidFill>
                  <a:srgbClr val="333399"/>
                </a:solidFill>
              </a:rPr>
              <a:t>Intolerance</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Mushrooms</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Red wine</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Corn</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Soy milk</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Yoghurt</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Oily fish</a:t>
            </a:r>
          </a:p>
          <a:p>
            <a:pPr marL="341313" indent="-341313">
              <a:spcBef>
                <a:spcPts val="5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NZ" sz="2000" dirty="0">
                <a:solidFill>
                  <a:srgbClr val="000000"/>
                </a:solidFill>
              </a:rPr>
              <a:t>Apples</a:t>
            </a:r>
          </a:p>
          <a:p>
            <a:pPr marL="341313" indent="-341313">
              <a:spcBef>
                <a:spcPts val="50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en-US"/>
              <a:t>13 May 2009</a:t>
            </a:r>
          </a:p>
        </p:txBody>
      </p:sp>
      <p:sp>
        <p:nvSpPr>
          <p:cNvPr id="189442" name="Title 1"/>
          <p:cNvSpPr>
            <a:spLocks noGrp="1"/>
          </p:cNvSpPr>
          <p:nvPr>
            <p:ph type="title" idx="4294967295"/>
          </p:nvPr>
        </p:nvSpPr>
        <p:spPr>
          <a:xfrm>
            <a:off x="457200" y="1000125"/>
            <a:ext cx="8229600" cy="857250"/>
          </a:xfrm>
          <a:ln>
            <a:solidFill>
              <a:schemeClr val="accent1"/>
            </a:solidFill>
          </a:ln>
        </p:spPr>
        <p:txBody>
          <a:bodyPr/>
          <a:lstStyle/>
          <a:p>
            <a:r>
              <a:rPr lang="en-US" b="0">
                <a:solidFill>
                  <a:srgbClr val="3CAEB4"/>
                </a:solidFill>
              </a:rPr>
              <a:t>Food Questionnaire </a:t>
            </a:r>
            <a:endParaRPr lang="en-US">
              <a:solidFill>
                <a:srgbClr val="3CAEB4"/>
              </a:solidFill>
            </a:endParaRPr>
          </a:p>
        </p:txBody>
      </p:sp>
      <p:sp>
        <p:nvSpPr>
          <p:cNvPr id="189443" name="Text Box 3"/>
          <p:cNvSpPr txBox="1">
            <a:spLocks noChangeArrowheads="1"/>
          </p:cNvSpPr>
          <p:nvPr/>
        </p:nvSpPr>
        <p:spPr bwMode="auto">
          <a:xfrm>
            <a:off x="790575" y="2019300"/>
            <a:ext cx="7781925" cy="1200329"/>
          </a:xfrm>
          <a:prstGeom prst="rect">
            <a:avLst/>
          </a:prstGeom>
          <a:noFill/>
          <a:ln w="12700">
            <a:noFill/>
            <a:miter lim="800000"/>
            <a:headEnd type="none" w="sm" len="sm"/>
            <a:tailEnd type="none" w="sm" len="sm"/>
          </a:ln>
        </p:spPr>
        <p:txBody>
          <a:bodyPr>
            <a:spAutoFit/>
          </a:bodyPr>
          <a:lstStyle/>
          <a:p>
            <a:pPr eaLnBrk="1" hangingPunct="1">
              <a:spcBef>
                <a:spcPct val="50000"/>
              </a:spcBef>
              <a:buFontTx/>
              <a:buChar char="•"/>
            </a:pPr>
            <a:r>
              <a:rPr lang="en-US" dirty="0">
                <a:solidFill>
                  <a:schemeClr val="tx1"/>
                </a:solidFill>
                <a:latin typeface="Arial" charset="0"/>
              </a:rPr>
              <a:t>   15 Food Categories</a:t>
            </a:r>
          </a:p>
          <a:p>
            <a:pPr eaLnBrk="1" hangingPunct="1">
              <a:spcBef>
                <a:spcPct val="50000"/>
              </a:spcBef>
              <a:buFontTx/>
              <a:buChar char="•"/>
            </a:pPr>
            <a:r>
              <a:rPr lang="en-US" dirty="0">
                <a:solidFill>
                  <a:schemeClr val="tx1"/>
                </a:solidFill>
                <a:latin typeface="Arial" charset="0"/>
              </a:rPr>
              <a:t>   Each category 8 – 44 specific food options</a:t>
            </a:r>
          </a:p>
          <a:p>
            <a:pPr eaLnBrk="1" hangingPunct="1">
              <a:spcBef>
                <a:spcPct val="50000"/>
              </a:spcBef>
              <a:buFontTx/>
              <a:buChar char="•"/>
            </a:pPr>
            <a:r>
              <a:rPr lang="en-US" dirty="0">
                <a:solidFill>
                  <a:schemeClr val="tx1"/>
                </a:solidFill>
                <a:latin typeface="Arial" charset="0"/>
              </a:rPr>
              <a:t>   257 specific food types</a:t>
            </a:r>
          </a:p>
        </p:txBody>
      </p:sp>
      <p:pic>
        <p:nvPicPr>
          <p:cNvPr id="189444" name="Picture 5" descr="j0408000[1]"/>
          <p:cNvPicPr>
            <a:picLocks noChangeAspect="1" noChangeArrowheads="1"/>
          </p:cNvPicPr>
          <p:nvPr/>
        </p:nvPicPr>
        <p:blipFill>
          <a:blip r:embed="rId3" cstate="print"/>
          <a:srcRect/>
          <a:stretch>
            <a:fillRect/>
          </a:stretch>
        </p:blipFill>
        <p:spPr bwMode="auto">
          <a:xfrm>
            <a:off x="7085013" y="1616075"/>
            <a:ext cx="1847850" cy="1714500"/>
          </a:xfrm>
          <a:prstGeom prst="rect">
            <a:avLst/>
          </a:prstGeom>
          <a:noFill/>
          <a:ln w="9525">
            <a:noFill/>
            <a:miter lim="800000"/>
            <a:headEnd/>
            <a:tailEnd/>
          </a:ln>
        </p:spPr>
      </p:pic>
      <p:grpSp>
        <p:nvGrpSpPr>
          <p:cNvPr id="2" name="Group 6"/>
          <p:cNvGrpSpPr>
            <a:grpSpLocks/>
          </p:cNvGrpSpPr>
          <p:nvPr/>
        </p:nvGrpSpPr>
        <p:grpSpPr bwMode="auto">
          <a:xfrm>
            <a:off x="1852613" y="5208588"/>
            <a:ext cx="4324350" cy="784830"/>
            <a:chOff x="1852613" y="5208588"/>
            <a:chExt cx="4324350" cy="784830"/>
          </a:xfrm>
        </p:grpSpPr>
        <p:sp>
          <p:nvSpPr>
            <p:cNvPr id="189446" name="Text Box 2"/>
            <p:cNvSpPr txBox="1">
              <a:spLocks noChangeArrowheads="1"/>
            </p:cNvSpPr>
            <p:nvPr/>
          </p:nvSpPr>
          <p:spPr bwMode="auto">
            <a:xfrm>
              <a:off x="2965450" y="5208588"/>
              <a:ext cx="3211513" cy="784830"/>
            </a:xfrm>
            <a:prstGeom prst="rect">
              <a:avLst/>
            </a:prstGeom>
            <a:noFill/>
            <a:ln w="12700">
              <a:noFill/>
              <a:miter lim="800000"/>
              <a:headEnd type="none" w="sm" len="sm"/>
              <a:tailEnd type="none" w="sm" len="sm"/>
            </a:ln>
          </p:spPr>
          <p:txBody>
            <a:bodyPr>
              <a:spAutoFit/>
            </a:bodyPr>
            <a:lstStyle/>
            <a:p>
              <a:pPr eaLnBrk="1" hangingPunct="1">
                <a:spcBef>
                  <a:spcPct val="50000"/>
                </a:spcBef>
              </a:pPr>
              <a:r>
                <a:rPr lang="en-US" dirty="0">
                  <a:solidFill>
                    <a:schemeClr val="tx1"/>
                  </a:solidFill>
                  <a:latin typeface="Arial" charset="0"/>
                </a:rPr>
                <a:t>476 responses</a:t>
              </a:r>
            </a:p>
            <a:p>
              <a:pPr eaLnBrk="1" hangingPunct="1">
                <a:spcBef>
                  <a:spcPct val="50000"/>
                </a:spcBef>
              </a:pPr>
              <a:r>
                <a:rPr lang="en-US" dirty="0">
                  <a:solidFill>
                    <a:schemeClr val="tx1"/>
                  </a:solidFill>
                  <a:latin typeface="Arial" charset="0"/>
                </a:rPr>
                <a:t>low non-response rate</a:t>
              </a:r>
            </a:p>
          </p:txBody>
        </p:sp>
        <p:sp>
          <p:nvSpPr>
            <p:cNvPr id="189447" name="AutoShape 4"/>
            <p:cNvSpPr>
              <a:spLocks noChangeArrowheads="1"/>
            </p:cNvSpPr>
            <p:nvPr/>
          </p:nvSpPr>
          <p:spPr bwMode="auto">
            <a:xfrm>
              <a:off x="1852613" y="5286375"/>
              <a:ext cx="811212" cy="434975"/>
            </a:xfrm>
            <a:prstGeom prst="curvedDownArrow">
              <a:avLst>
                <a:gd name="adj1" fmla="val 37299"/>
                <a:gd name="adj2" fmla="val 74598"/>
                <a:gd name="adj3" fmla="val 33333"/>
              </a:avLst>
            </a:prstGeom>
            <a:solidFill>
              <a:schemeClr val="accent1"/>
            </a:solidFill>
            <a:ln w="12700">
              <a:solidFill>
                <a:schemeClr val="tx1"/>
              </a:solidFill>
              <a:miter lim="800000"/>
              <a:headEnd type="none" w="sm" len="sm"/>
              <a:tailEnd type="none" w="sm" len="sm"/>
            </a:ln>
          </p:spPr>
          <p:txBody>
            <a:bodyPr wrap="none" anchor="ctr"/>
            <a:lstStyle/>
            <a:p>
              <a:pPr eaLnBrk="1" hangingPunct="1"/>
              <a:endParaRPr lang="en-GB" sz="1800">
                <a:latin typeface="Arial" charset="0"/>
              </a:endParaRPr>
            </a:p>
          </p:txBody>
        </p:sp>
      </p:grpSp>
      <p:graphicFrame>
        <p:nvGraphicFramePr>
          <p:cNvPr id="10" name="Group 40"/>
          <p:cNvGraphicFramePr>
            <a:graphicFrameLocks noGrp="1"/>
          </p:cNvGraphicFramePr>
          <p:nvPr/>
        </p:nvGraphicFramePr>
        <p:xfrm>
          <a:off x="1081088" y="3673475"/>
          <a:ext cx="7450137" cy="1079501"/>
        </p:xfrm>
        <a:graphic>
          <a:graphicData uri="http://schemas.openxmlformats.org/drawingml/2006/table">
            <a:tbl>
              <a:tblPr/>
              <a:tblGrid>
                <a:gridCol w="1490662"/>
                <a:gridCol w="1489075"/>
                <a:gridCol w="1490663"/>
                <a:gridCol w="1489075"/>
                <a:gridCol w="1490662"/>
              </a:tblGrid>
              <a:tr h="3714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Makes condition worse</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rgbClr val="FE7289"/>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Makes condition better</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folHlink">
                        <a:alpha val="50195"/>
                      </a:schemeClr>
                    </a:solidFill>
                  </a:tcPr>
                </a:tc>
                <a:tc hMerge="1">
                  <a:txBody>
                    <a:bodyPr/>
                    <a:lstStyle/>
                    <a:p>
                      <a:endParaRPr lang="en-US"/>
                    </a:p>
                  </a:txBody>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Definitely </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Probably </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200" b="0" i="0" u="none" strike="noStrike" cap="none" normalizeH="0" baseline="0" smtClean="0">
                          <a:ln>
                            <a:noFill/>
                          </a:ln>
                          <a:solidFill>
                            <a:schemeClr val="tx1"/>
                          </a:solidFill>
                          <a:effectLst/>
                          <a:latin typeface="Verdana" pitchFamily="34" charset="0"/>
                        </a:rPr>
                        <a:t>No Difference</a:t>
                      </a:r>
                      <a:endParaRPr kumimoji="0" lang="en-GB" sz="12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Probably </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Definitely </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Score 0</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Score 1</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Score 2</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Score 3</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Verdana" pitchFamily="34" charset="0"/>
                        </a:rPr>
                        <a:t>Score 4</a:t>
                      </a:r>
                      <a:endParaRPr kumimoji="0" lang="en-GB" sz="1400" b="0" i="0" u="none" strike="noStrike" cap="none" normalizeH="0" baseline="0" smtClean="0">
                        <a:ln>
                          <a:noFill/>
                        </a:ln>
                        <a:solidFill>
                          <a:schemeClr val="tx1"/>
                        </a:solidFill>
                        <a:effectLst/>
                        <a:latin typeface="Verdana" pitchFamily="34" charset="0"/>
                      </a:endParaRPr>
                    </a:p>
                  </a:txBody>
                  <a:tcPr marL="90000" marR="90000" marT="46800" marB="46800" anchor="ctr" anchorCtr="1"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3"/>
          <p:cNvSpPr>
            <a:spLocks noGrp="1" noChangeArrowheads="1"/>
          </p:cNvSpPr>
          <p:nvPr>
            <p:ph type="body" idx="4294967295"/>
          </p:nvPr>
        </p:nvSpPr>
        <p:spPr>
          <a:xfrm>
            <a:off x="222282" y="1170010"/>
            <a:ext cx="8993188" cy="5545138"/>
          </a:xfrm>
        </p:spPr>
        <p:txBody>
          <a:bodyPr/>
          <a:lstStyle/>
          <a:p>
            <a:pPr>
              <a:spcBef>
                <a:spcPts val="2400"/>
              </a:spcBef>
            </a:pPr>
            <a:r>
              <a:rPr lang="en-US" b="1" dirty="0"/>
              <a:t>Can we find foods that</a:t>
            </a:r>
          </a:p>
          <a:p>
            <a:pPr lvl="1"/>
            <a:r>
              <a:rPr lang="en-US" sz="1600" dirty="0"/>
              <a:t>benefit substantial proportion of people</a:t>
            </a:r>
          </a:p>
          <a:p>
            <a:pPr lvl="1"/>
            <a:r>
              <a:rPr lang="en-US" sz="1600" dirty="0"/>
              <a:t>hurt substantial proportion of others</a:t>
            </a:r>
          </a:p>
          <a:p>
            <a:pPr lvl="1"/>
            <a:r>
              <a:rPr lang="en-US" sz="1600" dirty="0"/>
              <a:t>Are there neutral foods - low proportions of both Score 0 and 4?</a:t>
            </a:r>
            <a:endParaRPr lang="en-US" sz="1600" dirty="0">
              <a:sym typeface="Wingdings" pitchFamily="2" charset="2"/>
            </a:endParaRPr>
          </a:p>
          <a:p>
            <a:r>
              <a:rPr lang="en-US" b="1" dirty="0"/>
              <a:t>Goals</a:t>
            </a:r>
          </a:p>
          <a:p>
            <a:pPr lvl="1"/>
            <a:r>
              <a:rPr lang="en-US" b="1" dirty="0"/>
              <a:t>Cluster foods</a:t>
            </a:r>
          </a:p>
          <a:p>
            <a:pPr lvl="2"/>
            <a:r>
              <a:rPr lang="en-US" dirty="0">
                <a:sym typeface="Wingdings" pitchFamily="2" charset="2"/>
              </a:rPr>
              <a:t>good and bad</a:t>
            </a:r>
          </a:p>
          <a:p>
            <a:pPr lvl="2"/>
            <a:r>
              <a:rPr lang="en-US" dirty="0"/>
              <a:t>look at distribution of ordered responses 0(--) </a:t>
            </a:r>
            <a:r>
              <a:rPr lang="en-US" dirty="0">
                <a:sym typeface="Wingdings" pitchFamily="2" charset="2"/>
              </a:rPr>
              <a:t> 4 (++)</a:t>
            </a:r>
          </a:p>
          <a:p>
            <a:pPr lvl="1"/>
            <a:r>
              <a:rPr lang="en-US" b="1" dirty="0"/>
              <a:t>Cluster subjects</a:t>
            </a:r>
          </a:p>
          <a:p>
            <a:pPr lvl="2"/>
            <a:r>
              <a:rPr lang="en-US" dirty="0"/>
              <a:t>profiles of response </a:t>
            </a:r>
          </a:p>
          <a:p>
            <a:pPr lvl="2"/>
            <a:r>
              <a:rPr lang="en-US" dirty="0"/>
              <a:t>link to genotype</a:t>
            </a:r>
          </a:p>
        </p:txBody>
      </p:sp>
      <p:sp>
        <p:nvSpPr>
          <p:cNvPr id="4" name="Rectangle 3"/>
          <p:cNvSpPr txBox="1">
            <a:spLocks noChangeArrowheads="1"/>
          </p:cNvSpPr>
          <p:nvPr/>
        </p:nvSpPr>
        <p:spPr bwMode="auto">
          <a:xfrm>
            <a:off x="4808569" y="2928934"/>
            <a:ext cx="4264025" cy="131286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marL="342900" marR="0" lvl="0" indent="-342900" algn="l" defTabSz="449263" rtl="0" eaLnBrk="1" fontAlgn="base" latinLnBrk="0" hangingPunct="1">
              <a:lnSpc>
                <a:spcPct val="80000"/>
              </a:lnSpc>
              <a:spcBef>
                <a:spcPts val="800"/>
              </a:spcBef>
              <a:spcAft>
                <a:spcPct val="0"/>
              </a:spcAft>
              <a:buClr>
                <a:srgbClr val="000000"/>
              </a:buClr>
              <a:buSzPct val="100000"/>
              <a:buFont typeface="Times New Roman" pitchFamily="16" charset="0"/>
              <a:buNone/>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476</a:t>
            </a:r>
            <a:r>
              <a:rPr kumimoji="0" lang="en-US" sz="1800" b="0" i="0" u="none" strike="noStrike" kern="0" cap="none" spc="0" normalizeH="0" baseline="0" noProof="0" dirty="0" smtClean="0">
                <a:ln>
                  <a:noFill/>
                </a:ln>
                <a:solidFill>
                  <a:srgbClr val="000000"/>
                </a:solidFill>
                <a:effectLst/>
                <a:uLnTx/>
                <a:uFillTx/>
                <a:latin typeface="+mn-lt"/>
                <a:ea typeface="+mn-ea"/>
                <a:cs typeface="+mn-cs"/>
              </a:rPr>
              <a:t> (subjects) x </a:t>
            </a:r>
            <a:r>
              <a:rPr kumimoji="0" lang="en-US" sz="1800" b="1" i="0" u="none" strike="noStrike" kern="0" cap="none" spc="0" normalizeH="0" baseline="0" noProof="0" dirty="0" smtClean="0">
                <a:ln>
                  <a:noFill/>
                </a:ln>
                <a:solidFill>
                  <a:srgbClr val="000000"/>
                </a:solidFill>
                <a:effectLst/>
                <a:uLnTx/>
                <a:uFillTx/>
                <a:latin typeface="+mn-lt"/>
                <a:ea typeface="+mn-ea"/>
                <a:cs typeface="+mn-cs"/>
              </a:rPr>
              <a:t>15 </a:t>
            </a:r>
            <a:r>
              <a:rPr kumimoji="0" lang="en-US" sz="1800" b="0" i="0" u="none" strike="noStrike" kern="0" cap="none" spc="0" normalizeH="0" baseline="0" noProof="0" dirty="0" smtClean="0">
                <a:ln>
                  <a:noFill/>
                </a:ln>
                <a:solidFill>
                  <a:srgbClr val="000000"/>
                </a:solidFill>
                <a:effectLst/>
                <a:uLnTx/>
                <a:uFillTx/>
                <a:latin typeface="+mn-lt"/>
                <a:ea typeface="+mn-ea"/>
                <a:cs typeface="+mn-cs"/>
              </a:rPr>
              <a:t>(Food Type) matrix</a:t>
            </a:r>
          </a:p>
          <a:p>
            <a:pPr marL="342900" marR="0" lvl="0" indent="-342900" algn="l" defTabSz="449263" rtl="0" eaLnBrk="1" fontAlgn="base" latinLnBrk="0" hangingPunct="1">
              <a:lnSpc>
                <a:spcPct val="80000"/>
              </a:lnSpc>
              <a:spcBef>
                <a:spcPts val="800"/>
              </a:spcBef>
              <a:spcAft>
                <a:spcPct val="0"/>
              </a:spcAft>
              <a:buClr>
                <a:srgbClr val="000000"/>
              </a:buClr>
              <a:buSzPct val="100000"/>
              <a:buFont typeface="Times New Roman" pitchFamily="16" charset="0"/>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Or  476 x 269 matrix</a:t>
            </a:r>
          </a:p>
          <a:p>
            <a:pPr marL="342900" marR="0" lvl="0" indent="-342900" algn="l" defTabSz="449263" rtl="0" eaLnBrk="1" fontAlgn="base" latinLnBrk="0" hangingPunct="1">
              <a:lnSpc>
                <a:spcPct val="80000"/>
              </a:lnSpc>
              <a:spcBef>
                <a:spcPts val="800"/>
              </a:spcBef>
              <a:spcAft>
                <a:spcPct val="0"/>
              </a:spcAft>
              <a:buClr>
                <a:srgbClr val="000000"/>
              </a:buClr>
              <a:buSzPct val="100000"/>
              <a:buFont typeface="Times New Roman" pitchFamily="16" charset="0"/>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Ordered Scale 0 = -- </a:t>
            </a:r>
            <a:r>
              <a:rPr kumimoji="0" lang="en-US" sz="1800" b="0" i="0" u="none" strike="noStrike" kern="0" cap="none" spc="0" normalizeH="0" baseline="0" noProof="0" dirty="0" smtClean="0">
                <a:ln>
                  <a:noFill/>
                </a:ln>
                <a:solidFill>
                  <a:srgbClr val="000000"/>
                </a:solidFill>
                <a:effectLst/>
                <a:uLnTx/>
                <a:uFillTx/>
                <a:latin typeface="+mn-lt"/>
                <a:ea typeface="+mn-ea"/>
                <a:cs typeface="+mn-cs"/>
                <a:sym typeface="Wingdings" pitchFamily="2" charset="2"/>
              </a:rPr>
              <a:t> 4 = ++</a:t>
            </a:r>
            <a:endParaRPr kumimoji="0" lang="en-US" sz="1800" b="0" i="0" u="none" strike="noStrike" kern="0" cap="none" spc="0" normalizeH="0" baseline="0" noProof="0" dirty="0">
              <a:ln>
                <a:noFill/>
              </a:ln>
              <a:solidFill>
                <a:srgbClr val="000000"/>
              </a:solidFill>
              <a:effectLst/>
              <a:uLnTx/>
              <a:uFillTx/>
              <a:latin typeface="+mn-lt"/>
              <a:ea typeface="+mn-ea"/>
              <a:cs typeface="+mn-cs"/>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221288" y="1989138"/>
            <a:ext cx="3311525" cy="2303462"/>
          </a:xfrm>
          <a:prstGeom prst="rect">
            <a:avLst/>
          </a:prstGeom>
          <a:solidFill>
            <a:schemeClr val="bg1"/>
          </a:solidFill>
          <a:ln w="19050" algn="ctr">
            <a:noFill/>
            <a:miter lim="800000"/>
            <a:headEnd/>
            <a:tailEnd/>
          </a:ln>
        </p:spPr>
        <p:txBody>
          <a:bodyPr wrap="none" anchor="ctr"/>
          <a:lstStyle/>
          <a:p>
            <a:pPr eaLnBrk="1" hangingPunct="1"/>
            <a:endParaRPr lang="en-GB" sz="1800">
              <a:latin typeface="Arial" charset="0"/>
            </a:endParaRPr>
          </a:p>
        </p:txBody>
      </p:sp>
      <p:grpSp>
        <p:nvGrpSpPr>
          <p:cNvPr id="2" name="Group 3"/>
          <p:cNvGrpSpPr>
            <a:grpSpLocks/>
          </p:cNvGrpSpPr>
          <p:nvPr/>
        </p:nvGrpSpPr>
        <p:grpSpPr bwMode="auto">
          <a:xfrm>
            <a:off x="5364163" y="1989138"/>
            <a:ext cx="3095625" cy="2305050"/>
            <a:chOff x="3617" y="2659"/>
            <a:chExt cx="1712" cy="1497"/>
          </a:xfrm>
        </p:grpSpPr>
        <p:graphicFrame>
          <p:nvGraphicFramePr>
            <p:cNvPr id="197636" name="Object 26"/>
            <p:cNvGraphicFramePr>
              <a:graphicFrameLocks noChangeAspect="1"/>
            </p:cNvGraphicFramePr>
            <p:nvPr/>
          </p:nvGraphicFramePr>
          <p:xfrm>
            <a:off x="3617" y="2660"/>
            <a:ext cx="1712" cy="1496"/>
          </p:xfrm>
          <a:graphic>
            <a:graphicData uri="http://schemas.openxmlformats.org/presentationml/2006/ole">
              <p:oleObj spid="_x0000_s128024" name="Photo Editor Photo" r:id="rId4" imgW="5296639" imgH="5285714" progId="">
                <p:embed/>
              </p:oleObj>
            </a:graphicData>
          </a:graphic>
        </p:graphicFrame>
        <p:grpSp>
          <p:nvGrpSpPr>
            <p:cNvPr id="3" name="Group 5"/>
            <p:cNvGrpSpPr>
              <a:grpSpLocks/>
            </p:cNvGrpSpPr>
            <p:nvPr/>
          </p:nvGrpSpPr>
          <p:grpSpPr bwMode="auto">
            <a:xfrm>
              <a:off x="3652" y="2659"/>
              <a:ext cx="1656" cy="1406"/>
              <a:chOff x="3608" y="2659"/>
              <a:chExt cx="1656" cy="1406"/>
            </a:xfrm>
          </p:grpSpPr>
          <p:grpSp>
            <p:nvGrpSpPr>
              <p:cNvPr id="4" name="Group 6"/>
              <p:cNvGrpSpPr>
                <a:grpSpLocks/>
              </p:cNvGrpSpPr>
              <p:nvPr/>
            </p:nvGrpSpPr>
            <p:grpSpPr bwMode="auto">
              <a:xfrm>
                <a:off x="3787" y="2659"/>
                <a:ext cx="1477" cy="1406"/>
                <a:chOff x="3808" y="2659"/>
                <a:chExt cx="1477" cy="1406"/>
              </a:xfrm>
            </p:grpSpPr>
            <p:graphicFrame>
              <p:nvGraphicFramePr>
                <p:cNvPr id="197639" name="Object 27"/>
                <p:cNvGraphicFramePr>
                  <a:graphicFrameLocks noChangeAspect="1"/>
                </p:cNvGraphicFramePr>
                <p:nvPr/>
              </p:nvGraphicFramePr>
              <p:xfrm>
                <a:off x="4286" y="3907"/>
                <a:ext cx="79" cy="149"/>
              </p:xfrm>
              <a:graphic>
                <a:graphicData uri="http://schemas.openxmlformats.org/presentationml/2006/ole">
                  <p:oleObj spid="_x0000_s128025" name="Equation" r:id="rId5" imgW="152280" imgH="228600" progId="">
                    <p:embed/>
                  </p:oleObj>
                </a:graphicData>
              </a:graphic>
            </p:graphicFrame>
            <p:graphicFrame>
              <p:nvGraphicFramePr>
                <p:cNvPr id="197640" name="Object 28"/>
                <p:cNvGraphicFramePr>
                  <a:graphicFrameLocks noChangeAspect="1"/>
                </p:cNvGraphicFramePr>
                <p:nvPr/>
              </p:nvGraphicFramePr>
              <p:xfrm>
                <a:off x="4468" y="3914"/>
                <a:ext cx="85" cy="151"/>
              </p:xfrm>
              <a:graphic>
                <a:graphicData uri="http://schemas.openxmlformats.org/presentationml/2006/ole">
                  <p:oleObj spid="_x0000_s128026" name="Equation" r:id="rId6" imgW="164880" imgH="228600" progId="">
                    <p:embed/>
                  </p:oleObj>
                </a:graphicData>
              </a:graphic>
            </p:graphicFrame>
            <p:graphicFrame>
              <p:nvGraphicFramePr>
                <p:cNvPr id="197641" name="Object 29"/>
                <p:cNvGraphicFramePr>
                  <a:graphicFrameLocks noChangeAspect="1"/>
                </p:cNvGraphicFramePr>
                <p:nvPr/>
              </p:nvGraphicFramePr>
              <p:xfrm>
                <a:off x="4694" y="3907"/>
                <a:ext cx="85" cy="149"/>
              </p:xfrm>
              <a:graphic>
                <a:graphicData uri="http://schemas.openxmlformats.org/presentationml/2006/ole">
                  <p:oleObj spid="_x0000_s128027" name="Equation" r:id="rId7" imgW="164880" imgH="228600" progId="">
                    <p:embed/>
                  </p:oleObj>
                </a:graphicData>
              </a:graphic>
            </p:graphicFrame>
            <p:sp>
              <p:nvSpPr>
                <p:cNvPr id="197642" name="Line 10"/>
                <p:cNvSpPr>
                  <a:spLocks noChangeShapeType="1"/>
                </p:cNvSpPr>
                <p:nvPr/>
              </p:nvSpPr>
              <p:spPr bwMode="auto">
                <a:xfrm flipV="1">
                  <a:off x="3808" y="2659"/>
                  <a:ext cx="1" cy="1214"/>
                </a:xfrm>
                <a:prstGeom prst="line">
                  <a:avLst/>
                </a:prstGeom>
                <a:noFill/>
                <a:ln w="25400">
                  <a:solidFill>
                    <a:schemeClr val="tx1"/>
                  </a:solidFill>
                  <a:round/>
                  <a:headEnd/>
                  <a:tailEnd type="triangle" w="med" len="med"/>
                </a:ln>
              </p:spPr>
              <p:txBody>
                <a:bodyPr lIns="417643" tIns="208822" rIns="417643" bIns="208822"/>
                <a:lstStyle/>
                <a:p>
                  <a:endParaRPr lang="en-US"/>
                </a:p>
              </p:txBody>
            </p:sp>
            <p:sp>
              <p:nvSpPr>
                <p:cNvPr id="197643" name="Line 11"/>
                <p:cNvSpPr>
                  <a:spLocks noChangeShapeType="1"/>
                </p:cNvSpPr>
                <p:nvPr/>
              </p:nvSpPr>
              <p:spPr bwMode="auto">
                <a:xfrm>
                  <a:off x="3819" y="3873"/>
                  <a:ext cx="1466" cy="0"/>
                </a:xfrm>
                <a:prstGeom prst="line">
                  <a:avLst/>
                </a:prstGeom>
                <a:noFill/>
                <a:ln w="25400">
                  <a:solidFill>
                    <a:schemeClr val="tx1"/>
                  </a:solidFill>
                  <a:round/>
                  <a:headEnd/>
                  <a:tailEnd type="triangle" w="med" len="med"/>
                </a:ln>
              </p:spPr>
              <p:txBody>
                <a:bodyPr lIns="417643" tIns="208822" rIns="417643" bIns="208822"/>
                <a:lstStyle/>
                <a:p>
                  <a:endParaRPr lang="en-US"/>
                </a:p>
              </p:txBody>
            </p:sp>
            <p:graphicFrame>
              <p:nvGraphicFramePr>
                <p:cNvPr id="197644" name="Object 30"/>
                <p:cNvGraphicFramePr>
                  <a:graphicFrameLocks noChangeAspect="1"/>
                </p:cNvGraphicFramePr>
                <p:nvPr/>
              </p:nvGraphicFramePr>
              <p:xfrm>
                <a:off x="5178" y="3884"/>
                <a:ext cx="91" cy="136"/>
              </p:xfrm>
              <a:graphic>
                <a:graphicData uri="http://schemas.openxmlformats.org/presentationml/2006/ole">
                  <p:oleObj spid="_x0000_s128028" name="Equation" r:id="rId8" imgW="139680" imgH="164880" progId="">
                    <p:embed/>
                  </p:oleObj>
                </a:graphicData>
              </a:graphic>
            </p:graphicFrame>
          </p:grpSp>
          <p:sp>
            <p:nvSpPr>
              <p:cNvPr id="197645" name="Text Box 13"/>
              <p:cNvSpPr txBox="1">
                <a:spLocks noChangeArrowheads="1"/>
              </p:cNvSpPr>
              <p:nvPr/>
            </p:nvSpPr>
            <p:spPr bwMode="auto">
              <a:xfrm rot="-5400000">
                <a:off x="3455" y="3262"/>
                <a:ext cx="458" cy="152"/>
              </a:xfrm>
              <a:prstGeom prst="rect">
                <a:avLst/>
              </a:prstGeom>
              <a:solidFill>
                <a:schemeClr val="bg1"/>
              </a:solidFill>
              <a:ln w="9525">
                <a:noFill/>
                <a:miter lim="800000"/>
                <a:headEnd/>
                <a:tailEnd/>
              </a:ln>
            </p:spPr>
            <p:txBody>
              <a:bodyPr>
                <a:spAutoFit/>
              </a:bodyPr>
              <a:lstStyle/>
              <a:p>
                <a:pPr eaLnBrk="1" hangingPunct="1"/>
                <a:r>
                  <a:rPr lang="en-US" sz="1200">
                    <a:latin typeface="Arial" charset="0"/>
                  </a:rPr>
                  <a:t>Density</a:t>
                </a:r>
              </a:p>
            </p:txBody>
          </p:sp>
        </p:grpSp>
      </p:grpSp>
      <p:sp>
        <p:nvSpPr>
          <p:cNvPr id="197646" name="Rectangle 14"/>
          <p:cNvSpPr>
            <a:spLocks noGrp="1" noChangeArrowheads="1"/>
          </p:cNvSpPr>
          <p:nvPr>
            <p:ph type="title" idx="4294967295"/>
          </p:nvPr>
        </p:nvSpPr>
        <p:spPr>
          <a:xfrm>
            <a:off x="0" y="857250"/>
            <a:ext cx="9144000" cy="1357313"/>
          </a:xfrm>
          <a:noFill/>
        </p:spPr>
        <p:txBody>
          <a:bodyPr/>
          <a:lstStyle/>
          <a:p>
            <a:r>
              <a:rPr lang="en-US" sz="1900"/>
              <a:t>Look at distribution of  ordered responses</a:t>
            </a:r>
            <a:r>
              <a:rPr lang="en-US" sz="2600"/>
              <a:t/>
            </a:r>
            <a:br>
              <a:rPr lang="en-US" sz="2600"/>
            </a:br>
            <a:r>
              <a:rPr lang="en-US" sz="2100"/>
              <a:t>0 = Def. worse </a:t>
            </a:r>
            <a:r>
              <a:rPr lang="en-US" sz="2100">
                <a:sym typeface="Wingdings" pitchFamily="2" charset="2"/>
              </a:rPr>
              <a:t> 4 = Def. better</a:t>
            </a:r>
            <a:endParaRPr lang="en-US" sz="2100"/>
          </a:p>
        </p:txBody>
      </p:sp>
      <p:sp>
        <p:nvSpPr>
          <p:cNvPr id="197647" name="Rectangle 15"/>
          <p:cNvSpPr>
            <a:spLocks noGrp="1" noChangeArrowheads="1"/>
          </p:cNvSpPr>
          <p:nvPr>
            <p:ph type="body" sz="half" idx="4294967295"/>
          </p:nvPr>
        </p:nvSpPr>
        <p:spPr>
          <a:xfrm>
            <a:off x="250825" y="1928802"/>
            <a:ext cx="4608513" cy="1838325"/>
          </a:xfrm>
        </p:spPr>
        <p:txBody>
          <a:bodyPr/>
          <a:lstStyle/>
          <a:p>
            <a:pPr>
              <a:lnSpc>
                <a:spcPct val="90000"/>
              </a:lnSpc>
            </a:pPr>
            <a:r>
              <a:rPr lang="en-US" sz="1800" dirty="0"/>
              <a:t>Underlying continuous latent variable, </a:t>
            </a:r>
          </a:p>
          <a:p>
            <a:pPr lvl="1">
              <a:lnSpc>
                <a:spcPct val="90000"/>
              </a:lnSpc>
            </a:pPr>
            <a:r>
              <a:rPr lang="en-US" sz="1800" dirty="0"/>
              <a:t>Modeling the cumulative probability, </a:t>
            </a:r>
            <a:r>
              <a:rPr lang="en-US" sz="1800" i="1" dirty="0" err="1">
                <a:latin typeface="Symbol" pitchFamily="18" charset="2"/>
              </a:rPr>
              <a:t>l</a:t>
            </a:r>
            <a:r>
              <a:rPr lang="en-US" sz="1800" i="1" baseline="-25000" dirty="0" err="1"/>
              <a:t>i,k</a:t>
            </a:r>
            <a:r>
              <a:rPr lang="en-US" sz="1800" dirty="0"/>
              <a:t>  of ordinal score </a:t>
            </a:r>
            <a:r>
              <a:rPr lang="en-US" sz="1800" i="1" dirty="0"/>
              <a:t>k</a:t>
            </a:r>
            <a:r>
              <a:rPr lang="en-US" sz="1800" dirty="0"/>
              <a:t> for food </a:t>
            </a:r>
            <a:r>
              <a:rPr lang="en-US" sz="1800" i="1" dirty="0" err="1"/>
              <a:t>i</a:t>
            </a:r>
            <a:endParaRPr lang="en-US" sz="1800" i="1" dirty="0"/>
          </a:p>
        </p:txBody>
      </p:sp>
      <p:sp>
        <p:nvSpPr>
          <p:cNvPr id="19764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GB" sz="1800">
              <a:latin typeface="Arial" charset="0"/>
            </a:endParaRPr>
          </a:p>
        </p:txBody>
      </p:sp>
      <p:sp>
        <p:nvSpPr>
          <p:cNvPr id="197649"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GB" sz="1800">
              <a:latin typeface="Arial" charset="0"/>
            </a:endParaRPr>
          </a:p>
        </p:txBody>
      </p:sp>
      <p:sp>
        <p:nvSpPr>
          <p:cNvPr id="197650" name="Rectangle 18"/>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eaLnBrk="1" hangingPunct="1"/>
            <a:endParaRPr lang="en-GB" sz="1800">
              <a:latin typeface="Arial" charset="0"/>
            </a:endParaRPr>
          </a:p>
        </p:txBody>
      </p:sp>
      <p:graphicFrame>
        <p:nvGraphicFramePr>
          <p:cNvPr id="61459" name="Object 2"/>
          <p:cNvGraphicFramePr>
            <a:graphicFrameLocks noChangeAspect="1"/>
          </p:cNvGraphicFramePr>
          <p:nvPr/>
        </p:nvGraphicFramePr>
        <p:xfrm>
          <a:off x="7150100" y="2924175"/>
          <a:ext cx="334963" cy="373063"/>
        </p:xfrm>
        <a:graphic>
          <a:graphicData uri="http://schemas.openxmlformats.org/presentationml/2006/ole">
            <p:oleObj spid="_x0000_s128002" name="Equation" r:id="rId9" imgW="215640" imgH="241200" progId="">
              <p:embed/>
            </p:oleObj>
          </a:graphicData>
        </a:graphic>
      </p:graphicFrame>
      <p:pic>
        <p:nvPicPr>
          <p:cNvPr id="61460" name="Picture 20" descr="dist4"/>
          <p:cNvPicPr>
            <a:picLocks noChangeAspect="1" noChangeArrowheads="1"/>
          </p:cNvPicPr>
          <p:nvPr/>
        </p:nvPicPr>
        <p:blipFill>
          <a:blip r:embed="rId10" cstate="print"/>
          <a:srcRect l="16403" t="21622" r="46446" b="19028"/>
          <a:stretch>
            <a:fillRect/>
          </a:stretch>
        </p:blipFill>
        <p:spPr bwMode="auto">
          <a:xfrm>
            <a:off x="5992813" y="2473325"/>
            <a:ext cx="1036637" cy="1368425"/>
          </a:xfrm>
          <a:prstGeom prst="rect">
            <a:avLst/>
          </a:prstGeom>
          <a:noFill/>
          <a:ln w="9525">
            <a:noFill/>
            <a:miter lim="800000"/>
            <a:headEnd/>
            <a:tailEnd/>
          </a:ln>
        </p:spPr>
      </p:pic>
      <p:sp>
        <p:nvSpPr>
          <p:cNvPr id="61461" name="Freeform 21"/>
          <p:cNvSpPr>
            <a:spLocks/>
          </p:cNvSpPr>
          <p:nvPr/>
        </p:nvSpPr>
        <p:spPr bwMode="auto">
          <a:xfrm>
            <a:off x="7008813" y="2560638"/>
            <a:ext cx="3175" cy="1304925"/>
          </a:xfrm>
          <a:custGeom>
            <a:avLst/>
            <a:gdLst>
              <a:gd name="T0" fmla="*/ 0 w 2"/>
              <a:gd name="T1" fmla="*/ 0 h 822"/>
              <a:gd name="T2" fmla="*/ 2147483647 w 2"/>
              <a:gd name="T3" fmla="*/ 2147483647 h 822"/>
              <a:gd name="T4" fmla="*/ 0 60000 65536"/>
              <a:gd name="T5" fmla="*/ 0 60000 65536"/>
              <a:gd name="T6" fmla="*/ 0 w 2"/>
              <a:gd name="T7" fmla="*/ 0 h 822"/>
              <a:gd name="T8" fmla="*/ 2 w 2"/>
              <a:gd name="T9" fmla="*/ 822 h 822"/>
            </a:gdLst>
            <a:ahLst/>
            <a:cxnLst>
              <a:cxn ang="T4">
                <a:pos x="T0" y="T1"/>
              </a:cxn>
              <a:cxn ang="T5">
                <a:pos x="T2" y="T3"/>
              </a:cxn>
            </a:cxnLst>
            <a:rect l="T6" t="T7" r="T8" b="T9"/>
            <a:pathLst>
              <a:path w="2" h="822">
                <a:moveTo>
                  <a:pt x="0" y="0"/>
                </a:moveTo>
                <a:lnTo>
                  <a:pt x="2" y="822"/>
                </a:lnTo>
              </a:path>
            </a:pathLst>
          </a:custGeom>
          <a:noFill/>
          <a:ln w="12700">
            <a:solidFill>
              <a:schemeClr val="tx1"/>
            </a:solidFill>
            <a:prstDash val="dash"/>
            <a:round/>
            <a:headEnd/>
            <a:tailEnd/>
          </a:ln>
        </p:spPr>
        <p:txBody>
          <a:bodyPr/>
          <a:lstStyle/>
          <a:p>
            <a:pPr eaLnBrk="1" hangingPunct="1"/>
            <a:endParaRPr lang="en-GB" sz="1800">
              <a:latin typeface="Arial" charset="0"/>
            </a:endParaRPr>
          </a:p>
        </p:txBody>
      </p:sp>
      <p:sp>
        <p:nvSpPr>
          <p:cNvPr id="61462" name="Freeform 22"/>
          <p:cNvSpPr>
            <a:spLocks/>
          </p:cNvSpPr>
          <p:nvPr/>
        </p:nvSpPr>
        <p:spPr bwMode="auto">
          <a:xfrm>
            <a:off x="6657975" y="3462338"/>
            <a:ext cx="1588" cy="390525"/>
          </a:xfrm>
          <a:custGeom>
            <a:avLst/>
            <a:gdLst>
              <a:gd name="T0" fmla="*/ 2147483647 w 1"/>
              <a:gd name="T1" fmla="*/ 2147483647 h 246"/>
              <a:gd name="T2" fmla="*/ 0 w 1"/>
              <a:gd name="T3" fmla="*/ 0 h 246"/>
              <a:gd name="T4" fmla="*/ 0 60000 65536"/>
              <a:gd name="T5" fmla="*/ 0 60000 65536"/>
              <a:gd name="T6" fmla="*/ 0 w 1"/>
              <a:gd name="T7" fmla="*/ 0 h 246"/>
              <a:gd name="T8" fmla="*/ 1 w 1"/>
              <a:gd name="T9" fmla="*/ 246 h 246"/>
            </a:gdLst>
            <a:ahLst/>
            <a:cxnLst>
              <a:cxn ang="T4">
                <a:pos x="T0" y="T1"/>
              </a:cxn>
              <a:cxn ang="T5">
                <a:pos x="T2" y="T3"/>
              </a:cxn>
            </a:cxnLst>
            <a:rect l="T6" t="T7" r="T8" b="T9"/>
            <a:pathLst>
              <a:path w="1" h="246">
                <a:moveTo>
                  <a:pt x="1" y="246"/>
                </a:moveTo>
                <a:lnTo>
                  <a:pt x="0" y="0"/>
                </a:lnTo>
              </a:path>
            </a:pathLst>
          </a:custGeom>
          <a:noFill/>
          <a:ln w="12700">
            <a:solidFill>
              <a:schemeClr val="tx1"/>
            </a:solidFill>
            <a:prstDash val="dash"/>
            <a:round/>
            <a:headEnd/>
            <a:tailEnd/>
          </a:ln>
        </p:spPr>
        <p:txBody>
          <a:bodyPr/>
          <a:lstStyle/>
          <a:p>
            <a:pPr eaLnBrk="1" hangingPunct="1"/>
            <a:endParaRPr lang="en-GB" sz="1800">
              <a:latin typeface="Arial" charset="0"/>
            </a:endParaRPr>
          </a:p>
        </p:txBody>
      </p:sp>
      <p:graphicFrame>
        <p:nvGraphicFramePr>
          <p:cNvPr id="61463" name="Object 3"/>
          <p:cNvGraphicFramePr>
            <a:graphicFrameLocks noChangeAspect="1"/>
          </p:cNvGraphicFramePr>
          <p:nvPr>
            <p:ph sz="quarter" idx="4294967295"/>
          </p:nvPr>
        </p:nvGraphicFramePr>
        <p:xfrm>
          <a:off x="6802438" y="2801938"/>
          <a:ext cx="436562" cy="487362"/>
        </p:xfrm>
        <a:graphic>
          <a:graphicData uri="http://schemas.openxmlformats.org/presentationml/2006/ole">
            <p:oleObj spid="_x0000_s128003" name="Equation" r:id="rId11" imgW="215640" imgH="241200" progId="">
              <p:embed/>
            </p:oleObj>
          </a:graphicData>
        </a:graphic>
      </p:graphicFrame>
      <p:graphicFrame>
        <p:nvGraphicFramePr>
          <p:cNvPr id="61464" name="Object 4"/>
          <p:cNvGraphicFramePr>
            <a:graphicFrameLocks noChangeAspect="1"/>
          </p:cNvGraphicFramePr>
          <p:nvPr>
            <p:ph sz="quarter" idx="4294967295"/>
          </p:nvPr>
        </p:nvGraphicFramePr>
        <p:xfrm>
          <a:off x="6481763" y="3154363"/>
          <a:ext cx="368300" cy="388937"/>
        </p:xfrm>
        <a:graphic>
          <a:graphicData uri="http://schemas.openxmlformats.org/presentationml/2006/ole">
            <p:oleObj spid="_x0000_s128004" name="Equation" r:id="rId12" imgW="228600" imgH="241200" progId="">
              <p:embed/>
            </p:oleObj>
          </a:graphicData>
        </a:graphic>
      </p:graphicFrame>
      <p:sp>
        <p:nvSpPr>
          <p:cNvPr id="61465" name="Rectangle 25"/>
          <p:cNvSpPr>
            <a:spLocks noChangeArrowheads="1"/>
          </p:cNvSpPr>
          <p:nvPr/>
        </p:nvSpPr>
        <p:spPr bwMode="auto">
          <a:xfrm>
            <a:off x="5219700" y="4292600"/>
            <a:ext cx="3311525" cy="2232025"/>
          </a:xfrm>
          <a:prstGeom prst="rect">
            <a:avLst/>
          </a:prstGeom>
          <a:solidFill>
            <a:schemeClr val="bg1"/>
          </a:solidFill>
          <a:ln w="19050" algn="ctr">
            <a:noFill/>
            <a:miter lim="800000"/>
            <a:headEnd/>
            <a:tailEnd/>
          </a:ln>
        </p:spPr>
        <p:txBody>
          <a:bodyPr wrap="none" anchor="ctr"/>
          <a:lstStyle/>
          <a:p>
            <a:pPr eaLnBrk="1" hangingPunct="1"/>
            <a:endParaRPr lang="en-GB" sz="1800">
              <a:latin typeface="Arial" charset="0"/>
            </a:endParaRPr>
          </a:p>
        </p:txBody>
      </p:sp>
      <p:grpSp>
        <p:nvGrpSpPr>
          <p:cNvPr id="5" name="Group 26"/>
          <p:cNvGrpSpPr>
            <a:grpSpLocks/>
          </p:cNvGrpSpPr>
          <p:nvPr/>
        </p:nvGrpSpPr>
        <p:grpSpPr bwMode="auto">
          <a:xfrm>
            <a:off x="5172075" y="4610100"/>
            <a:ext cx="3379788" cy="2016125"/>
            <a:chOff x="3793" y="1499"/>
            <a:chExt cx="1718" cy="1043"/>
          </a:xfrm>
        </p:grpSpPr>
        <p:graphicFrame>
          <p:nvGraphicFramePr>
            <p:cNvPr id="197659" name="Object 17"/>
            <p:cNvGraphicFramePr>
              <a:graphicFrameLocks noChangeAspect="1"/>
            </p:cNvGraphicFramePr>
            <p:nvPr/>
          </p:nvGraphicFramePr>
          <p:xfrm>
            <a:off x="3806" y="1499"/>
            <a:ext cx="1663" cy="1043"/>
          </p:xfrm>
          <a:graphic>
            <a:graphicData uri="http://schemas.openxmlformats.org/presentationml/2006/ole">
              <p:oleObj spid="_x0000_s128015" name="Photo Editor Photo" r:id="rId13" imgW="5296639" imgH="5285714" progId="">
                <p:embed/>
              </p:oleObj>
            </a:graphicData>
          </a:graphic>
        </p:graphicFrame>
        <p:graphicFrame>
          <p:nvGraphicFramePr>
            <p:cNvPr id="197660" name="Object 18"/>
            <p:cNvGraphicFramePr>
              <a:graphicFrameLocks noChangeAspect="1"/>
            </p:cNvGraphicFramePr>
            <p:nvPr/>
          </p:nvGraphicFramePr>
          <p:xfrm>
            <a:off x="4465" y="2384"/>
            <a:ext cx="71" cy="103"/>
          </p:xfrm>
          <a:graphic>
            <a:graphicData uri="http://schemas.openxmlformats.org/presentationml/2006/ole">
              <p:oleObj spid="_x0000_s128016" name="Equation" r:id="rId14" imgW="152280" imgH="228600" progId="">
                <p:embed/>
              </p:oleObj>
            </a:graphicData>
          </a:graphic>
        </p:graphicFrame>
        <p:graphicFrame>
          <p:nvGraphicFramePr>
            <p:cNvPr id="197661" name="Object 19"/>
            <p:cNvGraphicFramePr>
              <a:graphicFrameLocks noChangeAspect="1"/>
            </p:cNvGraphicFramePr>
            <p:nvPr/>
          </p:nvGraphicFramePr>
          <p:xfrm>
            <a:off x="4643" y="2389"/>
            <a:ext cx="77" cy="104"/>
          </p:xfrm>
          <a:graphic>
            <a:graphicData uri="http://schemas.openxmlformats.org/presentationml/2006/ole">
              <p:oleObj spid="_x0000_s128017" name="Equation" r:id="rId15" imgW="164880" imgH="228600" progId="">
                <p:embed/>
              </p:oleObj>
            </a:graphicData>
          </a:graphic>
        </p:graphicFrame>
        <p:graphicFrame>
          <p:nvGraphicFramePr>
            <p:cNvPr id="197662" name="Object 20"/>
            <p:cNvGraphicFramePr>
              <a:graphicFrameLocks noChangeAspect="1"/>
            </p:cNvGraphicFramePr>
            <p:nvPr/>
          </p:nvGraphicFramePr>
          <p:xfrm>
            <a:off x="4908" y="2384"/>
            <a:ext cx="77" cy="103"/>
          </p:xfrm>
          <a:graphic>
            <a:graphicData uri="http://schemas.openxmlformats.org/presentationml/2006/ole">
              <p:oleObj spid="_x0000_s128018" name="Equation" r:id="rId16" imgW="164880" imgH="228600" progId="">
                <p:embed/>
              </p:oleObj>
            </a:graphicData>
          </a:graphic>
        </p:graphicFrame>
        <p:sp>
          <p:nvSpPr>
            <p:cNvPr id="197663" name="Line 31"/>
            <p:cNvSpPr>
              <a:spLocks noChangeShapeType="1"/>
            </p:cNvSpPr>
            <p:nvPr/>
          </p:nvSpPr>
          <p:spPr bwMode="auto">
            <a:xfrm flipV="1">
              <a:off x="4014" y="1525"/>
              <a:ext cx="1" cy="836"/>
            </a:xfrm>
            <a:prstGeom prst="line">
              <a:avLst/>
            </a:prstGeom>
            <a:noFill/>
            <a:ln w="25400">
              <a:solidFill>
                <a:schemeClr val="tx1"/>
              </a:solidFill>
              <a:round/>
              <a:headEnd/>
              <a:tailEnd type="triangle" w="med" len="med"/>
            </a:ln>
          </p:spPr>
          <p:txBody>
            <a:bodyPr lIns="417643" tIns="208822" rIns="417643" bIns="208822"/>
            <a:lstStyle/>
            <a:p>
              <a:endParaRPr lang="en-US"/>
            </a:p>
          </p:txBody>
        </p:sp>
        <p:sp>
          <p:nvSpPr>
            <p:cNvPr id="197664" name="Line 32"/>
            <p:cNvSpPr>
              <a:spLocks noChangeShapeType="1"/>
            </p:cNvSpPr>
            <p:nvPr/>
          </p:nvSpPr>
          <p:spPr bwMode="auto">
            <a:xfrm>
              <a:off x="4024" y="2361"/>
              <a:ext cx="1324" cy="0"/>
            </a:xfrm>
            <a:prstGeom prst="line">
              <a:avLst/>
            </a:prstGeom>
            <a:noFill/>
            <a:ln w="25400">
              <a:solidFill>
                <a:schemeClr val="tx1"/>
              </a:solidFill>
              <a:round/>
              <a:headEnd/>
              <a:tailEnd type="triangle" w="med" len="med"/>
            </a:ln>
          </p:spPr>
          <p:txBody>
            <a:bodyPr lIns="417643" tIns="208822" rIns="417643" bIns="208822"/>
            <a:lstStyle/>
            <a:p>
              <a:endParaRPr lang="en-US"/>
            </a:p>
          </p:txBody>
        </p:sp>
        <p:graphicFrame>
          <p:nvGraphicFramePr>
            <p:cNvPr id="197665" name="Object 21"/>
            <p:cNvGraphicFramePr>
              <a:graphicFrameLocks noChangeAspect="1"/>
            </p:cNvGraphicFramePr>
            <p:nvPr/>
          </p:nvGraphicFramePr>
          <p:xfrm>
            <a:off x="4401" y="2238"/>
            <a:ext cx="71" cy="103"/>
          </p:xfrm>
          <a:graphic>
            <a:graphicData uri="http://schemas.openxmlformats.org/presentationml/2006/ole">
              <p:oleObj spid="_x0000_s128019" name="Equation" r:id="rId17" imgW="152280" imgH="228600" progId="">
                <p:embed/>
              </p:oleObj>
            </a:graphicData>
          </a:graphic>
        </p:graphicFrame>
        <p:graphicFrame>
          <p:nvGraphicFramePr>
            <p:cNvPr id="197666" name="Object 22"/>
            <p:cNvGraphicFramePr>
              <a:graphicFrameLocks noChangeAspect="1"/>
            </p:cNvGraphicFramePr>
            <p:nvPr/>
          </p:nvGraphicFramePr>
          <p:xfrm>
            <a:off x="4558" y="2238"/>
            <a:ext cx="77" cy="103"/>
          </p:xfrm>
          <a:graphic>
            <a:graphicData uri="http://schemas.openxmlformats.org/presentationml/2006/ole">
              <p:oleObj spid="_x0000_s128020" name="Equation" r:id="rId18" imgW="164880" imgH="228600" progId="">
                <p:embed/>
              </p:oleObj>
            </a:graphicData>
          </a:graphic>
        </p:graphicFrame>
        <p:graphicFrame>
          <p:nvGraphicFramePr>
            <p:cNvPr id="197667" name="Object 23"/>
            <p:cNvGraphicFramePr>
              <a:graphicFrameLocks noChangeAspect="1"/>
            </p:cNvGraphicFramePr>
            <p:nvPr/>
          </p:nvGraphicFramePr>
          <p:xfrm>
            <a:off x="4779" y="2244"/>
            <a:ext cx="77" cy="103"/>
          </p:xfrm>
          <a:graphic>
            <a:graphicData uri="http://schemas.openxmlformats.org/presentationml/2006/ole">
              <p:oleObj spid="_x0000_s128021" name="Equation" r:id="rId19" imgW="164880" imgH="228600" progId="">
                <p:embed/>
              </p:oleObj>
            </a:graphicData>
          </a:graphic>
        </p:graphicFrame>
        <p:graphicFrame>
          <p:nvGraphicFramePr>
            <p:cNvPr id="197668" name="Object 24"/>
            <p:cNvGraphicFramePr>
              <a:graphicFrameLocks noChangeAspect="1"/>
            </p:cNvGraphicFramePr>
            <p:nvPr/>
          </p:nvGraphicFramePr>
          <p:xfrm>
            <a:off x="4985" y="2244"/>
            <a:ext cx="77" cy="103"/>
          </p:xfrm>
          <a:graphic>
            <a:graphicData uri="http://schemas.openxmlformats.org/presentationml/2006/ole">
              <p:oleObj spid="_x0000_s128022" name="Equation" r:id="rId20" imgW="164880" imgH="228600" progId="">
                <p:embed/>
              </p:oleObj>
            </a:graphicData>
          </a:graphic>
        </p:graphicFrame>
        <p:graphicFrame>
          <p:nvGraphicFramePr>
            <p:cNvPr id="197669" name="Object 25"/>
            <p:cNvGraphicFramePr>
              <a:graphicFrameLocks noChangeAspect="1"/>
            </p:cNvGraphicFramePr>
            <p:nvPr/>
          </p:nvGraphicFramePr>
          <p:xfrm>
            <a:off x="5385" y="2301"/>
            <a:ext cx="126" cy="143"/>
          </p:xfrm>
          <a:graphic>
            <a:graphicData uri="http://schemas.openxmlformats.org/presentationml/2006/ole">
              <p:oleObj spid="_x0000_s128023" name="Equation" r:id="rId21" imgW="139680" imgH="164880" progId="">
                <p:embed/>
              </p:oleObj>
            </a:graphicData>
          </a:graphic>
        </p:graphicFrame>
        <p:sp>
          <p:nvSpPr>
            <p:cNvPr id="197670" name="Text Box 38"/>
            <p:cNvSpPr txBox="1">
              <a:spLocks noChangeArrowheads="1"/>
            </p:cNvSpPr>
            <p:nvPr/>
          </p:nvSpPr>
          <p:spPr bwMode="auto">
            <a:xfrm rot="-5400000">
              <a:off x="3569" y="1799"/>
              <a:ext cx="634" cy="186"/>
            </a:xfrm>
            <a:prstGeom prst="rect">
              <a:avLst/>
            </a:prstGeom>
            <a:noFill/>
            <a:ln w="9525">
              <a:noFill/>
              <a:miter lim="800000"/>
              <a:headEnd/>
              <a:tailEnd/>
            </a:ln>
          </p:spPr>
          <p:txBody>
            <a:bodyPr>
              <a:spAutoFit/>
            </a:bodyPr>
            <a:lstStyle/>
            <a:p>
              <a:pPr eaLnBrk="1" hangingPunct="1"/>
              <a:r>
                <a:rPr lang="en-US" sz="1800">
                  <a:latin typeface="Arial" charset="0"/>
                </a:rPr>
                <a:t>Density</a:t>
              </a:r>
            </a:p>
          </p:txBody>
        </p:sp>
      </p:grpSp>
      <p:grpSp>
        <p:nvGrpSpPr>
          <p:cNvPr id="6" name="Group 39"/>
          <p:cNvGrpSpPr>
            <a:grpSpLocks/>
          </p:cNvGrpSpPr>
          <p:nvPr/>
        </p:nvGrpSpPr>
        <p:grpSpPr bwMode="auto">
          <a:xfrm>
            <a:off x="5003800" y="4570413"/>
            <a:ext cx="3559175" cy="2027237"/>
            <a:chOff x="3223" y="1518"/>
            <a:chExt cx="2242" cy="1277"/>
          </a:xfrm>
        </p:grpSpPr>
        <p:sp>
          <p:nvSpPr>
            <p:cNvPr id="197672" name="Line 40"/>
            <p:cNvSpPr>
              <a:spLocks noChangeShapeType="1"/>
            </p:cNvSpPr>
            <p:nvPr/>
          </p:nvSpPr>
          <p:spPr bwMode="auto">
            <a:xfrm flipH="1">
              <a:off x="4269" y="1566"/>
              <a:ext cx="262" cy="0"/>
            </a:xfrm>
            <a:prstGeom prst="line">
              <a:avLst/>
            </a:prstGeom>
            <a:noFill/>
            <a:ln w="25400">
              <a:solidFill>
                <a:schemeClr val="tx1"/>
              </a:solidFill>
              <a:round/>
              <a:headEnd/>
              <a:tailEnd type="triangle" w="med" len="med"/>
            </a:ln>
          </p:spPr>
          <p:txBody>
            <a:bodyPr/>
            <a:lstStyle/>
            <a:p>
              <a:endParaRPr lang="en-US"/>
            </a:p>
          </p:txBody>
        </p:sp>
        <p:grpSp>
          <p:nvGrpSpPr>
            <p:cNvPr id="7" name="Group 41"/>
            <p:cNvGrpSpPr>
              <a:grpSpLocks/>
            </p:cNvGrpSpPr>
            <p:nvPr/>
          </p:nvGrpSpPr>
          <p:grpSpPr bwMode="auto">
            <a:xfrm>
              <a:off x="3223" y="1518"/>
              <a:ext cx="2242" cy="1277"/>
              <a:chOff x="3220" y="1518"/>
              <a:chExt cx="2242" cy="1277"/>
            </a:xfrm>
          </p:grpSpPr>
          <p:graphicFrame>
            <p:nvGraphicFramePr>
              <p:cNvPr id="197674" name="Object 7"/>
              <p:cNvGraphicFramePr>
                <a:graphicFrameLocks noChangeAspect="1"/>
              </p:cNvGraphicFramePr>
              <p:nvPr/>
            </p:nvGraphicFramePr>
            <p:xfrm>
              <a:off x="3473" y="1621"/>
              <a:ext cx="1873" cy="1174"/>
            </p:xfrm>
            <a:graphic>
              <a:graphicData uri="http://schemas.openxmlformats.org/presentationml/2006/ole">
                <p:oleObj spid="_x0000_s128005" name="Photo Editor Photo" r:id="rId22" imgW="7973538" imgH="5285714" progId="">
                  <p:embed/>
                </p:oleObj>
              </a:graphicData>
            </a:graphic>
          </p:graphicFrame>
          <p:graphicFrame>
            <p:nvGraphicFramePr>
              <p:cNvPr id="197675" name="Object 8"/>
              <p:cNvGraphicFramePr>
                <a:graphicFrameLocks noChangeAspect="1"/>
              </p:cNvGraphicFramePr>
              <p:nvPr/>
            </p:nvGraphicFramePr>
            <p:xfrm>
              <a:off x="4125" y="2601"/>
              <a:ext cx="94" cy="134"/>
            </p:xfrm>
            <a:graphic>
              <a:graphicData uri="http://schemas.openxmlformats.org/presentationml/2006/ole">
                <p:oleObj spid="_x0000_s128006" name="Equation" r:id="rId23" imgW="152280" imgH="228600" progId="">
                  <p:embed/>
                </p:oleObj>
              </a:graphicData>
            </a:graphic>
          </p:graphicFrame>
          <p:graphicFrame>
            <p:nvGraphicFramePr>
              <p:cNvPr id="197676" name="Object 9"/>
              <p:cNvGraphicFramePr>
                <a:graphicFrameLocks noChangeAspect="1"/>
              </p:cNvGraphicFramePr>
              <p:nvPr/>
            </p:nvGraphicFramePr>
            <p:xfrm>
              <a:off x="4361" y="2609"/>
              <a:ext cx="102" cy="134"/>
            </p:xfrm>
            <a:graphic>
              <a:graphicData uri="http://schemas.openxmlformats.org/presentationml/2006/ole">
                <p:oleObj spid="_x0000_s128007" name="Equation" r:id="rId24" imgW="164880" imgH="228600" progId="">
                  <p:embed/>
                </p:oleObj>
              </a:graphicData>
            </a:graphic>
          </p:graphicFrame>
          <p:graphicFrame>
            <p:nvGraphicFramePr>
              <p:cNvPr id="197677" name="Object 10"/>
              <p:cNvGraphicFramePr>
                <a:graphicFrameLocks noChangeAspect="1"/>
              </p:cNvGraphicFramePr>
              <p:nvPr/>
            </p:nvGraphicFramePr>
            <p:xfrm>
              <a:off x="4711" y="2601"/>
              <a:ext cx="102" cy="134"/>
            </p:xfrm>
            <a:graphic>
              <a:graphicData uri="http://schemas.openxmlformats.org/presentationml/2006/ole">
                <p:oleObj spid="_x0000_s128008" name="Equation" r:id="rId25" imgW="164880" imgH="228600" progId="">
                  <p:embed/>
                </p:oleObj>
              </a:graphicData>
            </a:graphic>
          </p:graphicFrame>
          <p:sp>
            <p:nvSpPr>
              <p:cNvPr id="197678" name="Line 46"/>
              <p:cNvSpPr>
                <a:spLocks noChangeShapeType="1"/>
              </p:cNvSpPr>
              <p:nvPr/>
            </p:nvSpPr>
            <p:spPr bwMode="auto">
              <a:xfrm flipV="1">
                <a:off x="3606" y="1570"/>
                <a:ext cx="0" cy="998"/>
              </a:xfrm>
              <a:prstGeom prst="line">
                <a:avLst/>
              </a:prstGeom>
              <a:noFill/>
              <a:ln w="25400">
                <a:solidFill>
                  <a:schemeClr val="tx1"/>
                </a:solidFill>
                <a:round/>
                <a:headEnd/>
                <a:tailEnd type="triangle" w="med" len="med"/>
              </a:ln>
            </p:spPr>
            <p:txBody>
              <a:bodyPr lIns="417643" tIns="208822" rIns="417643" bIns="208822"/>
              <a:lstStyle/>
              <a:p>
                <a:endParaRPr lang="en-US"/>
              </a:p>
            </p:txBody>
          </p:sp>
          <p:sp>
            <p:nvSpPr>
              <p:cNvPr id="197679" name="Line 47"/>
              <p:cNvSpPr>
                <a:spLocks noChangeShapeType="1"/>
              </p:cNvSpPr>
              <p:nvPr/>
            </p:nvSpPr>
            <p:spPr bwMode="auto">
              <a:xfrm>
                <a:off x="3606" y="2568"/>
                <a:ext cx="1674" cy="6"/>
              </a:xfrm>
              <a:prstGeom prst="line">
                <a:avLst/>
              </a:prstGeom>
              <a:noFill/>
              <a:ln w="25400">
                <a:solidFill>
                  <a:schemeClr val="tx1"/>
                </a:solidFill>
                <a:round/>
                <a:headEnd/>
                <a:tailEnd type="triangle" w="med" len="med"/>
              </a:ln>
            </p:spPr>
            <p:txBody>
              <a:bodyPr lIns="417643" tIns="208822" rIns="417643" bIns="208822"/>
              <a:lstStyle/>
              <a:p>
                <a:endParaRPr lang="en-US"/>
              </a:p>
            </p:txBody>
          </p:sp>
          <p:sp>
            <p:nvSpPr>
              <p:cNvPr id="197680" name="Text Box 48"/>
              <p:cNvSpPr txBox="1">
                <a:spLocks noChangeArrowheads="1"/>
              </p:cNvSpPr>
              <p:nvPr/>
            </p:nvSpPr>
            <p:spPr bwMode="auto">
              <a:xfrm rot="-5400000">
                <a:off x="2936" y="1892"/>
                <a:ext cx="1006" cy="437"/>
              </a:xfrm>
              <a:prstGeom prst="rect">
                <a:avLst/>
              </a:prstGeom>
              <a:noFill/>
              <a:ln w="9525" algn="ctr">
                <a:noFill/>
                <a:miter lim="800000"/>
                <a:headEnd/>
                <a:tailEnd/>
              </a:ln>
            </p:spPr>
            <p:txBody>
              <a:bodyPr wrap="none" lIns="417643" tIns="208822" rIns="417643" bIns="208822">
                <a:spAutoFit/>
              </a:bodyPr>
              <a:lstStyle/>
              <a:p>
                <a:pPr marL="1566863" indent="-1566863" defTabSz="4176713" eaLnBrk="1" hangingPunct="1">
                  <a:spcBef>
                    <a:spcPct val="20000"/>
                  </a:spcBef>
                </a:pPr>
                <a:r>
                  <a:rPr lang="en-US" sz="1800">
                    <a:latin typeface="Arial" charset="0"/>
                  </a:rPr>
                  <a:t>Density</a:t>
                </a:r>
              </a:p>
            </p:txBody>
          </p:sp>
          <p:graphicFrame>
            <p:nvGraphicFramePr>
              <p:cNvPr id="197681" name="Object 11"/>
              <p:cNvGraphicFramePr>
                <a:graphicFrameLocks noChangeAspect="1"/>
              </p:cNvGraphicFramePr>
              <p:nvPr/>
            </p:nvGraphicFramePr>
            <p:xfrm>
              <a:off x="4040" y="2413"/>
              <a:ext cx="94" cy="134"/>
            </p:xfrm>
            <a:graphic>
              <a:graphicData uri="http://schemas.openxmlformats.org/presentationml/2006/ole">
                <p:oleObj spid="_x0000_s128009" name="Equation" r:id="rId26" imgW="152280" imgH="228600" progId="">
                  <p:embed/>
                </p:oleObj>
              </a:graphicData>
            </a:graphic>
          </p:graphicFrame>
          <p:graphicFrame>
            <p:nvGraphicFramePr>
              <p:cNvPr id="197682" name="Object 12"/>
              <p:cNvGraphicFramePr>
                <a:graphicFrameLocks noChangeAspect="1"/>
              </p:cNvGraphicFramePr>
              <p:nvPr/>
            </p:nvGraphicFramePr>
            <p:xfrm>
              <a:off x="4248" y="2413"/>
              <a:ext cx="102" cy="134"/>
            </p:xfrm>
            <a:graphic>
              <a:graphicData uri="http://schemas.openxmlformats.org/presentationml/2006/ole">
                <p:oleObj spid="_x0000_s128010" name="Equation" r:id="rId27" imgW="164880" imgH="228600" progId="">
                  <p:embed/>
                </p:oleObj>
              </a:graphicData>
            </a:graphic>
          </p:graphicFrame>
          <p:graphicFrame>
            <p:nvGraphicFramePr>
              <p:cNvPr id="197683" name="Object 13"/>
              <p:cNvGraphicFramePr>
                <a:graphicFrameLocks noChangeAspect="1"/>
              </p:cNvGraphicFramePr>
              <p:nvPr/>
            </p:nvGraphicFramePr>
            <p:xfrm>
              <a:off x="4541" y="2420"/>
              <a:ext cx="102" cy="135"/>
            </p:xfrm>
            <a:graphic>
              <a:graphicData uri="http://schemas.openxmlformats.org/presentationml/2006/ole">
                <p:oleObj spid="_x0000_s128011" name="Equation" r:id="rId28" imgW="164880" imgH="228600" progId="">
                  <p:embed/>
                </p:oleObj>
              </a:graphicData>
            </a:graphic>
          </p:graphicFrame>
          <p:graphicFrame>
            <p:nvGraphicFramePr>
              <p:cNvPr id="197684" name="Object 14"/>
              <p:cNvGraphicFramePr>
                <a:graphicFrameLocks noChangeAspect="1"/>
              </p:cNvGraphicFramePr>
              <p:nvPr/>
            </p:nvGraphicFramePr>
            <p:xfrm>
              <a:off x="4813" y="2420"/>
              <a:ext cx="102" cy="135"/>
            </p:xfrm>
            <a:graphic>
              <a:graphicData uri="http://schemas.openxmlformats.org/presentationml/2006/ole">
                <p:oleObj spid="_x0000_s128012" name="Equation" r:id="rId29" imgW="164880" imgH="228600" progId="">
                  <p:embed/>
                </p:oleObj>
              </a:graphicData>
            </a:graphic>
          </p:graphicFrame>
          <p:graphicFrame>
            <p:nvGraphicFramePr>
              <p:cNvPr id="197685" name="Object 15"/>
              <p:cNvGraphicFramePr>
                <a:graphicFrameLocks noChangeAspect="1"/>
              </p:cNvGraphicFramePr>
              <p:nvPr/>
            </p:nvGraphicFramePr>
            <p:xfrm>
              <a:off x="5319" y="2505"/>
              <a:ext cx="143" cy="160"/>
            </p:xfrm>
            <a:graphic>
              <a:graphicData uri="http://schemas.openxmlformats.org/presentationml/2006/ole">
                <p:oleObj spid="_x0000_s128013" name="Equation" r:id="rId30" imgW="139680" imgH="164880" progId="">
                  <p:embed/>
                </p:oleObj>
              </a:graphicData>
            </a:graphic>
          </p:graphicFrame>
          <p:graphicFrame>
            <p:nvGraphicFramePr>
              <p:cNvPr id="197686" name="Object 16"/>
              <p:cNvGraphicFramePr>
                <a:graphicFrameLocks noChangeAspect="1"/>
              </p:cNvGraphicFramePr>
              <p:nvPr/>
            </p:nvGraphicFramePr>
            <p:xfrm>
              <a:off x="4575" y="1518"/>
              <a:ext cx="106" cy="128"/>
            </p:xfrm>
            <a:graphic>
              <a:graphicData uri="http://schemas.openxmlformats.org/presentationml/2006/ole">
                <p:oleObj spid="_x0000_s128014" name="Equation" r:id="rId31" imgW="228600" imgH="304560" progId="">
                  <p:embed/>
                </p:oleObj>
              </a:graphicData>
            </a:graphic>
          </p:graphicFrame>
        </p:grpSp>
      </p:grpSp>
      <p:sp>
        <p:nvSpPr>
          <p:cNvPr id="61495" name="Text Box 55"/>
          <p:cNvSpPr txBox="1">
            <a:spLocks noChangeArrowheads="1"/>
          </p:cNvSpPr>
          <p:nvPr/>
        </p:nvSpPr>
        <p:spPr bwMode="auto">
          <a:xfrm rot="-5400000">
            <a:off x="4928394" y="2705894"/>
            <a:ext cx="1079500" cy="366712"/>
          </a:xfrm>
          <a:prstGeom prst="rect">
            <a:avLst/>
          </a:prstGeom>
          <a:solidFill>
            <a:schemeClr val="bg1"/>
          </a:solidFill>
          <a:ln w="19050" algn="ctr">
            <a:noFill/>
            <a:miter lim="800000"/>
            <a:headEnd/>
            <a:tailEnd/>
          </a:ln>
        </p:spPr>
        <p:txBody>
          <a:bodyPr>
            <a:spAutoFit/>
          </a:bodyPr>
          <a:lstStyle/>
          <a:p>
            <a:pPr eaLnBrk="1" hangingPunct="1"/>
            <a:r>
              <a:rPr lang="en-US" sz="1800" b="1">
                <a:latin typeface="Arial" charset="0"/>
              </a:rPr>
              <a:t>Density</a:t>
            </a:r>
          </a:p>
        </p:txBody>
      </p:sp>
      <p:sp>
        <p:nvSpPr>
          <p:cNvPr id="56" name="TextBox 55"/>
          <p:cNvSpPr txBox="1">
            <a:spLocks noChangeArrowheads="1"/>
          </p:cNvSpPr>
          <p:nvPr/>
        </p:nvSpPr>
        <p:spPr bwMode="auto">
          <a:xfrm>
            <a:off x="-214346" y="3071810"/>
            <a:ext cx="4857752" cy="867930"/>
          </a:xfrm>
          <a:prstGeom prst="rect">
            <a:avLst/>
          </a:prstGeom>
          <a:noFill/>
          <a:ln w="9525">
            <a:noFill/>
            <a:miter lim="800000"/>
            <a:headEnd/>
            <a:tailEnd/>
          </a:ln>
        </p:spPr>
        <p:txBody>
          <a:bodyPr wrap="square">
            <a:spAutoFit/>
          </a:bodyPr>
          <a:lstStyle/>
          <a:p>
            <a:pPr lvl="1" eaLnBrk="1" hangingPunct="1">
              <a:lnSpc>
                <a:spcPct val="90000"/>
              </a:lnSpc>
            </a:pPr>
            <a:r>
              <a:rPr lang="en-US" dirty="0" smtClean="0">
                <a:solidFill>
                  <a:schemeClr val="tx1"/>
                </a:solidFill>
                <a:latin typeface="Arial" charset="0"/>
              </a:rPr>
              <a:t>Use </a:t>
            </a:r>
            <a:r>
              <a:rPr lang="en-US" dirty="0">
                <a:solidFill>
                  <a:schemeClr val="tx1"/>
                </a:solidFill>
                <a:latin typeface="Arial" charset="0"/>
              </a:rPr>
              <a:t>of cut points </a:t>
            </a:r>
            <a:r>
              <a:rPr lang="en-US" i="1" dirty="0" err="1">
                <a:solidFill>
                  <a:schemeClr val="tx1"/>
                </a:solidFill>
                <a:latin typeface="Symbol" pitchFamily="18" charset="2"/>
              </a:rPr>
              <a:t>q</a:t>
            </a:r>
            <a:r>
              <a:rPr lang="en-US" i="1" baseline="-25000" dirty="0" err="1">
                <a:solidFill>
                  <a:schemeClr val="tx1"/>
                </a:solidFill>
                <a:latin typeface="Arial" charset="0"/>
              </a:rPr>
              <a:t>k</a:t>
            </a:r>
            <a:r>
              <a:rPr lang="en-US" dirty="0">
                <a:solidFill>
                  <a:schemeClr val="tx1"/>
                </a:solidFill>
                <a:latin typeface="Arial" charset="0"/>
              </a:rPr>
              <a:t> to define probabilities of ordinal categories, </a:t>
            </a:r>
            <a:r>
              <a:rPr lang="en-US" i="1" dirty="0" err="1">
                <a:solidFill>
                  <a:schemeClr val="tx1"/>
                </a:solidFill>
                <a:latin typeface="Arial" charset="0"/>
              </a:rPr>
              <a:t>P</a:t>
            </a:r>
            <a:r>
              <a:rPr lang="en-US" i="1" baseline="-25000" dirty="0" err="1">
                <a:solidFill>
                  <a:schemeClr val="tx1"/>
                </a:solidFill>
                <a:latin typeface="Arial" charset="0"/>
              </a:rPr>
              <a:t>i,k</a:t>
            </a:r>
            <a:r>
              <a:rPr lang="en-US" dirty="0">
                <a:solidFill>
                  <a:schemeClr val="tx1"/>
                </a:solidFill>
                <a:latin typeface="Arial" charset="0"/>
              </a:rPr>
              <a:t> </a:t>
            </a:r>
            <a:endParaRPr lang="en-GB" dirty="0">
              <a:solidFill>
                <a:schemeClr val="tx1"/>
              </a:solidFill>
              <a:latin typeface="Arial" charset="0"/>
            </a:endParaRPr>
          </a:p>
          <a:p>
            <a:pPr eaLnBrk="1" hangingPunct="1"/>
            <a:endParaRPr lang="en-US" sz="1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12" fill="hold" nodeType="clickEffect">
                                  <p:stCondLst>
                                    <p:cond delay="0"/>
                                  </p:stCondLst>
                                  <p:childTnLst>
                                    <p:anim calcmode="lin" valueType="num">
                                      <p:cBhvr additive="base">
                                        <p:cTn id="22" dur="3000"/>
                                        <p:tgtEl>
                                          <p:spTgt spid="61460"/>
                                        </p:tgtEl>
                                        <p:attrNameLst>
                                          <p:attrName>ppt_x</p:attrName>
                                        </p:attrNameLst>
                                      </p:cBhvr>
                                      <p:tavLst>
                                        <p:tav tm="0">
                                          <p:val>
                                            <p:strVal val="ppt_x"/>
                                          </p:val>
                                        </p:tav>
                                        <p:tav tm="100000">
                                          <p:val>
                                            <p:strVal val="0-ppt_w/2"/>
                                          </p:val>
                                        </p:tav>
                                      </p:tavLst>
                                    </p:anim>
                                    <p:anim calcmode="lin" valueType="num">
                                      <p:cBhvr additive="base">
                                        <p:cTn id="23" dur="3000"/>
                                        <p:tgtEl>
                                          <p:spTgt spid="61460"/>
                                        </p:tgtEl>
                                        <p:attrNameLst>
                                          <p:attrName>ppt_y</p:attrName>
                                        </p:attrNameLst>
                                      </p:cBhvr>
                                      <p:tavLst>
                                        <p:tav tm="0">
                                          <p:val>
                                            <p:strVal val="ppt_y"/>
                                          </p:val>
                                        </p:tav>
                                        <p:tav tm="100000">
                                          <p:val>
                                            <p:strVal val="1+ppt_h/2"/>
                                          </p:val>
                                        </p:tav>
                                      </p:tavLst>
                                    </p:anim>
                                    <p:set>
                                      <p:cBhvr>
                                        <p:cTn id="24" dur="1" fill="hold">
                                          <p:stCondLst>
                                            <p:cond delay="2999"/>
                                          </p:stCondLst>
                                        </p:cTn>
                                        <p:tgtEl>
                                          <p:spTgt spid="6146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1464"/>
                                        </p:tgtEl>
                                        <p:attrNameLst>
                                          <p:attrName>style.visibility</p:attrName>
                                        </p:attrNameLst>
                                      </p:cBhvr>
                                      <p:to>
                                        <p:strVal val="visible"/>
                                      </p:to>
                                    </p:set>
                                  </p:childTnLst>
                                </p:cTn>
                              </p:par>
                              <p:par>
                                <p:cTn id="27" presetID="2" presetClass="exit" presetSubtype="12" fill="hold" nodeType="withEffect">
                                  <p:stCondLst>
                                    <p:cond delay="0"/>
                                  </p:stCondLst>
                                  <p:childTnLst>
                                    <p:anim calcmode="lin" valueType="num">
                                      <p:cBhvr additive="base">
                                        <p:cTn id="28" dur="3000"/>
                                        <p:tgtEl>
                                          <p:spTgt spid="61464"/>
                                        </p:tgtEl>
                                        <p:attrNameLst>
                                          <p:attrName>ppt_x</p:attrName>
                                        </p:attrNameLst>
                                      </p:cBhvr>
                                      <p:tavLst>
                                        <p:tav tm="0">
                                          <p:val>
                                            <p:strVal val="ppt_x"/>
                                          </p:val>
                                        </p:tav>
                                        <p:tav tm="100000">
                                          <p:val>
                                            <p:strVal val="0-ppt_w/2"/>
                                          </p:val>
                                        </p:tav>
                                      </p:tavLst>
                                    </p:anim>
                                    <p:anim calcmode="lin" valueType="num">
                                      <p:cBhvr additive="base">
                                        <p:cTn id="29" dur="3000"/>
                                        <p:tgtEl>
                                          <p:spTgt spid="61464"/>
                                        </p:tgtEl>
                                        <p:attrNameLst>
                                          <p:attrName>ppt_y</p:attrName>
                                        </p:attrNameLst>
                                      </p:cBhvr>
                                      <p:tavLst>
                                        <p:tav tm="0">
                                          <p:val>
                                            <p:strVal val="ppt_y"/>
                                          </p:val>
                                        </p:tav>
                                        <p:tav tm="100000">
                                          <p:val>
                                            <p:strVal val="1+ppt_h/2"/>
                                          </p:val>
                                        </p:tav>
                                      </p:tavLst>
                                    </p:anim>
                                    <p:set>
                                      <p:cBhvr>
                                        <p:cTn id="30" dur="1" fill="hold">
                                          <p:stCondLst>
                                            <p:cond delay="2999"/>
                                          </p:stCondLst>
                                        </p:cTn>
                                        <p:tgtEl>
                                          <p:spTgt spid="61464"/>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61463"/>
                                        </p:tgtEl>
                                      </p:cBhvr>
                                    </p:animEffect>
                                    <p:set>
                                      <p:cBhvr>
                                        <p:cTn id="33" dur="1" fill="hold">
                                          <p:stCondLst>
                                            <p:cond delay="499"/>
                                          </p:stCondLst>
                                        </p:cTn>
                                        <p:tgtEl>
                                          <p:spTgt spid="61463"/>
                                        </p:tgtEl>
                                        <p:attrNameLst>
                                          <p:attrName>style.visibility</p:attrName>
                                        </p:attrNameLst>
                                      </p:cBhvr>
                                      <p:to>
                                        <p:strVal val="hidden"/>
                                      </p:to>
                                    </p:set>
                                  </p:childTnLst>
                                </p:cTn>
                              </p:par>
                              <p:par>
                                <p:cTn id="34" presetID="3" presetClass="entr" presetSubtype="10" fill="hold" nodeType="withEffect">
                                  <p:stCondLst>
                                    <p:cond delay="0"/>
                                  </p:stCondLst>
                                  <p:childTnLst>
                                    <p:set>
                                      <p:cBhvr>
                                        <p:cTn id="35" dur="1" fill="hold">
                                          <p:stCondLst>
                                            <p:cond delay="0"/>
                                          </p:stCondLst>
                                        </p:cTn>
                                        <p:tgtEl>
                                          <p:spTgt spid="61459"/>
                                        </p:tgtEl>
                                        <p:attrNameLst>
                                          <p:attrName>style.visibility</p:attrName>
                                        </p:attrNameLst>
                                      </p:cBhvr>
                                      <p:to>
                                        <p:strVal val="visible"/>
                                      </p:to>
                                    </p:set>
                                    <p:animEffect transition="in" filter="blinds(horizontal)">
                                      <p:cBhvr>
                                        <p:cTn id="36" dur="500"/>
                                        <p:tgtEl>
                                          <p:spTgt spid="6145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46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614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linds(horizontal)">
                                      <p:cBhvr>
                                        <p:cTn id="49" dur="500"/>
                                        <p:tgtEl>
                                          <p:spTgt spid="6"/>
                                        </p:tgtEl>
                                      </p:cBhvr>
                                    </p:animEffect>
                                  </p:childTnLst>
                                </p:cTn>
                              </p:par>
                              <p:par>
                                <p:cTn id="50" presetID="3" presetClass="exit" presetSubtype="10" fill="hold" nodeType="withEffect">
                                  <p:stCondLst>
                                    <p:cond delay="0"/>
                                  </p:stCondLst>
                                  <p:childTnLst>
                                    <p:animEffect transition="out" filter="blinds(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2" grpId="1" animBg="1"/>
      <p:bldP spid="61461" grpId="0" animBg="1"/>
      <p:bldP spid="61462" grpId="0" animBg="1"/>
      <p:bldP spid="61465" grpId="0" animBg="1"/>
      <p:bldP spid="6149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71406" y="1142984"/>
            <a:ext cx="8229600" cy="1038225"/>
          </a:xfrm>
        </p:spPr>
        <p:txBody>
          <a:bodyPr/>
          <a:lstStyle/>
          <a:p>
            <a:pPr algn="l"/>
            <a:r>
              <a:rPr lang="en-US" dirty="0"/>
              <a:t>First </a:t>
            </a:r>
            <a:r>
              <a:rPr lang="en-US" dirty="0" smtClean="0"/>
              <a:t/>
            </a:r>
            <a:br>
              <a:rPr lang="en-US" dirty="0" smtClean="0"/>
            </a:br>
            <a:r>
              <a:rPr lang="en-US" dirty="0" smtClean="0"/>
              <a:t>answers</a:t>
            </a:r>
            <a:endParaRPr lang="en-US" dirty="0"/>
          </a:p>
        </p:txBody>
      </p:sp>
      <p:sp>
        <p:nvSpPr>
          <p:cNvPr id="199683" name="Rectangle 3"/>
          <p:cNvSpPr>
            <a:spLocks noGrp="1" noChangeArrowheads="1"/>
          </p:cNvSpPr>
          <p:nvPr>
            <p:ph type="body" idx="4294967295"/>
          </p:nvPr>
        </p:nvSpPr>
        <p:spPr>
          <a:xfrm>
            <a:off x="4686328" y="5500702"/>
            <a:ext cx="4672018" cy="857250"/>
          </a:xfrm>
        </p:spPr>
        <p:txBody>
          <a:bodyPr/>
          <a:lstStyle/>
          <a:p>
            <a:r>
              <a:rPr lang="en-US" sz="3600" dirty="0"/>
              <a:t>Foods don’t </a:t>
            </a:r>
            <a:r>
              <a:rPr lang="en-US" sz="3600" dirty="0" smtClean="0"/>
              <a:t>cluster</a:t>
            </a:r>
            <a:br>
              <a:rPr lang="en-US" sz="3600" dirty="0" smtClean="0"/>
            </a:br>
            <a:r>
              <a:rPr lang="en-US" sz="3200" dirty="0" smtClean="0"/>
              <a:t>Spectrum </a:t>
            </a:r>
            <a:r>
              <a:rPr lang="en-US" sz="3200" dirty="0"/>
              <a:t>of response</a:t>
            </a:r>
          </a:p>
        </p:txBody>
      </p:sp>
      <p:pic>
        <p:nvPicPr>
          <p:cNvPr id="305156" name="Picture 1"/>
          <p:cNvPicPr>
            <a:picLocks noChangeAspect="1" noChangeArrowheads="1"/>
          </p:cNvPicPr>
          <p:nvPr/>
        </p:nvPicPr>
        <p:blipFill>
          <a:blip r:embed="rId3" cstate="print"/>
          <a:srcRect/>
          <a:stretch>
            <a:fillRect/>
          </a:stretch>
        </p:blipFill>
        <p:spPr bwMode="auto">
          <a:xfrm>
            <a:off x="571472" y="1404967"/>
            <a:ext cx="7258050" cy="6167437"/>
          </a:xfrm>
          <a:prstGeom prst="rect">
            <a:avLst/>
          </a:prstGeom>
          <a:noFill/>
          <a:ln w="9525">
            <a:noFill/>
            <a:miter lim="800000"/>
            <a:headEnd/>
            <a:tailEnd/>
          </a:ln>
        </p:spPr>
      </p:pic>
      <p:sp>
        <p:nvSpPr>
          <p:cNvPr id="7" name="TextBox 6"/>
          <p:cNvSpPr txBox="1">
            <a:spLocks noChangeArrowheads="1"/>
          </p:cNvSpPr>
          <p:nvPr/>
        </p:nvSpPr>
        <p:spPr bwMode="auto">
          <a:xfrm>
            <a:off x="71406" y="3214686"/>
            <a:ext cx="3470275" cy="646112"/>
          </a:xfrm>
          <a:prstGeom prst="rect">
            <a:avLst/>
          </a:prstGeom>
          <a:noFill/>
          <a:ln w="9525">
            <a:noFill/>
            <a:miter lim="800000"/>
            <a:headEnd/>
            <a:tailEnd/>
          </a:ln>
        </p:spPr>
        <p:txBody>
          <a:bodyPr>
            <a:spAutoFit/>
          </a:bodyPr>
          <a:lstStyle/>
          <a:p>
            <a:pPr eaLnBrk="1" hangingPunct="1"/>
            <a:r>
              <a:rPr lang="en-US" sz="1800" dirty="0">
                <a:solidFill>
                  <a:srgbClr val="FF0000"/>
                </a:solidFill>
                <a:latin typeface="Arial" charset="0"/>
              </a:rPr>
              <a:t>Higher proportion of Definitely or Probably worse</a:t>
            </a:r>
          </a:p>
        </p:txBody>
      </p:sp>
      <p:sp>
        <p:nvSpPr>
          <p:cNvPr id="8" name="TextBox 7"/>
          <p:cNvSpPr txBox="1">
            <a:spLocks noChangeArrowheads="1"/>
          </p:cNvSpPr>
          <p:nvPr/>
        </p:nvSpPr>
        <p:spPr bwMode="auto">
          <a:xfrm>
            <a:off x="5673757" y="3071810"/>
            <a:ext cx="3470275" cy="646113"/>
          </a:xfrm>
          <a:prstGeom prst="rect">
            <a:avLst/>
          </a:prstGeom>
          <a:noFill/>
          <a:ln w="9525">
            <a:noFill/>
            <a:miter lim="800000"/>
            <a:headEnd/>
            <a:tailEnd/>
          </a:ln>
        </p:spPr>
        <p:txBody>
          <a:bodyPr>
            <a:spAutoFit/>
          </a:bodyPr>
          <a:lstStyle/>
          <a:p>
            <a:pPr algn="r" eaLnBrk="1" hangingPunct="1"/>
            <a:r>
              <a:rPr lang="en-US" sz="1800" dirty="0">
                <a:solidFill>
                  <a:srgbClr val="FF0000"/>
                </a:solidFill>
                <a:latin typeface="Arial" charset="0"/>
              </a:rPr>
              <a:t>Higher proportion of Definitely or Probably better</a:t>
            </a:r>
          </a:p>
        </p:txBody>
      </p:sp>
      <p:graphicFrame>
        <p:nvGraphicFramePr>
          <p:cNvPr id="10" name="Group 51"/>
          <p:cNvGraphicFramePr>
            <a:graphicFrameLocks noGrp="1"/>
          </p:cNvGraphicFramePr>
          <p:nvPr/>
        </p:nvGraphicFramePr>
        <p:xfrm>
          <a:off x="3214678" y="918359"/>
          <a:ext cx="5870589" cy="1804265"/>
        </p:xfrm>
        <a:graphic>
          <a:graphicData uri="http://schemas.openxmlformats.org/drawingml/2006/table">
            <a:tbl>
              <a:tblPr/>
              <a:tblGrid>
                <a:gridCol w="1962672"/>
                <a:gridCol w="1948730"/>
                <a:gridCol w="1959187"/>
              </a:tblGrid>
              <a:tr h="3651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rPr>
                        <a:t>Muesli Bars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rPr>
                        <a:t>Croissants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rPr>
                        <a:t>Pancake</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66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rPr>
                        <a:t>Doughnuts</a:t>
                      </a:r>
                    </a:p>
                  </a:txBody>
                  <a:tcPr marL="7200" marR="7200" marT="72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rPr>
                        <a:t>Cake</a:t>
                      </a:r>
                    </a:p>
                  </a:txBody>
                  <a:tcPr marL="7200" marR="7200" marT="72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rPr>
                        <a:t>Plain Biscuits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220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rPr>
                        <a:t>Chocolate Biscuits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rPr>
                        <a:t>Muffins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rPr>
                        <a:t>Pita </a:t>
                      </a:r>
                      <a:r>
                        <a:rPr kumimoji="0" lang="en-US" sz="1600" b="0" i="0" u="none" strike="noStrike" cap="none" normalizeH="0" baseline="0" dirty="0" err="1" smtClean="0">
                          <a:ln>
                            <a:noFill/>
                          </a:ln>
                          <a:solidFill>
                            <a:srgbClr val="000000"/>
                          </a:solidFill>
                          <a:effectLst/>
                          <a:latin typeface="Verdana" pitchFamily="34" charset="0"/>
                        </a:rPr>
                        <a:t>FlatBread</a:t>
                      </a:r>
                      <a:endParaRPr kumimoji="0" lang="en-US" sz="1600" b="0" i="0" u="none" strike="noStrike" cap="none" normalizeH="0" baseline="0" dirty="0" smtClean="0">
                        <a:ln>
                          <a:noFill/>
                        </a:ln>
                        <a:solidFill>
                          <a:srgbClr val="000000"/>
                        </a:solidFill>
                        <a:effectLst/>
                        <a:latin typeface="Verdana" pitchFamily="34"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51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rPr>
                        <a:t>Corn Crackers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rPr>
                        <a:t>Scones</a:t>
                      </a:r>
                    </a:p>
                  </a:txBody>
                  <a:tcPr marL="7200" marR="7200" marT="72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rPr>
                        <a:t>Rice Crackers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1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rPr>
                        <a:t>Sweet Buns</a:t>
                      </a: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Verdana" pitchFamily="34" charset="0"/>
                      </a:endParaRPr>
                    </a:p>
                  </a:txBody>
                  <a:tcPr marL="7200" marR="7200" marT="72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Verdana" pitchFamily="34" charset="0"/>
                      </a:endParaRPr>
                    </a:p>
                  </a:txBody>
                  <a:tcPr marL="7620" marR="7620" marT="762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9525" y="939800"/>
            <a:ext cx="8229600" cy="1038225"/>
          </a:xfrm>
        </p:spPr>
        <p:txBody>
          <a:bodyPr/>
          <a:lstStyle/>
          <a:p>
            <a:pPr algn="l" eaLnBrk="1" hangingPunct="1"/>
            <a:r>
              <a:rPr lang="en-US" smtClean="0"/>
              <a:t>Biscuits</a:t>
            </a:r>
          </a:p>
        </p:txBody>
      </p:sp>
      <p:pic>
        <p:nvPicPr>
          <p:cNvPr id="13316" name="Picture 4"/>
          <p:cNvPicPr>
            <a:picLocks noChangeAspect="1" noChangeArrowheads="1"/>
          </p:cNvPicPr>
          <p:nvPr/>
        </p:nvPicPr>
        <p:blipFill>
          <a:blip r:embed="rId3" cstate="print"/>
          <a:srcRect/>
          <a:stretch>
            <a:fillRect/>
          </a:stretch>
        </p:blipFill>
        <p:spPr bwMode="auto">
          <a:xfrm>
            <a:off x="290542" y="176241"/>
            <a:ext cx="8496300" cy="7324725"/>
          </a:xfrm>
          <a:prstGeom prst="rect">
            <a:avLst/>
          </a:prstGeom>
          <a:noFill/>
          <a:ln w="12700">
            <a:noFill/>
            <a:miter lim="800000"/>
            <a:headEnd type="none" w="sm" len="sm"/>
            <a:tailEnd type="none" w="sm" len="sm"/>
          </a:ln>
        </p:spPr>
      </p:pic>
      <p:grpSp>
        <p:nvGrpSpPr>
          <p:cNvPr id="13" name="Group 51"/>
          <p:cNvGrpSpPr>
            <a:grpSpLocks/>
          </p:cNvGrpSpPr>
          <p:nvPr/>
        </p:nvGrpSpPr>
        <p:grpSpPr bwMode="auto">
          <a:xfrm>
            <a:off x="857224" y="2122487"/>
            <a:ext cx="1257300" cy="1235075"/>
            <a:chOff x="1125" y="1381"/>
            <a:chExt cx="792" cy="778"/>
          </a:xfrm>
        </p:grpSpPr>
        <p:sp>
          <p:nvSpPr>
            <p:cNvPr id="14" name="Rectangle 31"/>
            <p:cNvSpPr>
              <a:spLocks noChangeArrowheads="1"/>
            </p:cNvSpPr>
            <p:nvPr/>
          </p:nvSpPr>
          <p:spPr bwMode="auto">
            <a:xfrm>
              <a:off x="1134" y="1381"/>
              <a:ext cx="767" cy="154"/>
            </a:xfrm>
            <a:prstGeom prst="rect">
              <a:avLst/>
            </a:prstGeom>
            <a:noFill/>
            <a:ln w="9525">
              <a:noFill/>
              <a:miter lim="800000"/>
              <a:headEnd/>
              <a:tailEnd/>
            </a:ln>
          </p:spPr>
          <p:txBody>
            <a:bodyPr wrap="none" lIns="0" tIns="0" rIns="0" bIns="0">
              <a:spAutoFit/>
            </a:bodyPr>
            <a:lstStyle/>
            <a:p>
              <a:pPr eaLnBrk="1" hangingPunct="1"/>
              <a:r>
                <a:rPr lang="en-GB" sz="1600" dirty="0" err="1">
                  <a:solidFill>
                    <a:srgbClr val="0000FF"/>
                  </a:solidFill>
                  <a:latin typeface="Arial" charset="0"/>
                </a:rPr>
                <a:t>RiceCrackers</a:t>
              </a:r>
              <a:endParaRPr lang="en-GB" sz="1600" dirty="0">
                <a:solidFill>
                  <a:srgbClr val="0000FF"/>
                </a:solidFill>
                <a:latin typeface="Arial" charset="0"/>
              </a:endParaRPr>
            </a:p>
          </p:txBody>
        </p:sp>
        <p:pic>
          <p:nvPicPr>
            <p:cNvPr id="15" name="Picture 44" descr="oriental_rice crackers"/>
            <p:cNvPicPr>
              <a:picLocks noChangeAspect="1" noChangeArrowheads="1"/>
            </p:cNvPicPr>
            <p:nvPr/>
          </p:nvPicPr>
          <p:blipFill>
            <a:blip r:embed="rId4" cstate="print"/>
            <a:srcRect/>
            <a:stretch>
              <a:fillRect/>
            </a:stretch>
          </p:blipFill>
          <p:spPr bwMode="auto">
            <a:xfrm rot="-5400000">
              <a:off x="1211" y="1453"/>
              <a:ext cx="620" cy="792"/>
            </a:xfrm>
            <a:prstGeom prst="rect">
              <a:avLst/>
            </a:prstGeom>
            <a:noFill/>
            <a:ln w="9525">
              <a:noFill/>
              <a:miter lim="800000"/>
              <a:headEnd/>
              <a:tailEnd/>
            </a:ln>
          </p:spPr>
        </p:pic>
      </p:grpSp>
      <p:grpSp>
        <p:nvGrpSpPr>
          <p:cNvPr id="16" name="Group 69"/>
          <p:cNvGrpSpPr>
            <a:grpSpLocks/>
          </p:cNvGrpSpPr>
          <p:nvPr/>
        </p:nvGrpSpPr>
        <p:grpSpPr bwMode="auto">
          <a:xfrm>
            <a:off x="2571736" y="4762500"/>
            <a:ext cx="5962665" cy="1981200"/>
            <a:chOff x="2262" y="3000"/>
            <a:chExt cx="3114" cy="1248"/>
          </a:xfrm>
        </p:grpSpPr>
        <p:sp>
          <p:nvSpPr>
            <p:cNvPr id="17" name="Oval 67"/>
            <p:cNvSpPr>
              <a:spLocks noChangeArrowheads="1"/>
            </p:cNvSpPr>
            <p:nvPr/>
          </p:nvSpPr>
          <p:spPr bwMode="auto">
            <a:xfrm>
              <a:off x="2292" y="3000"/>
              <a:ext cx="3084" cy="1248"/>
            </a:xfrm>
            <a:prstGeom prst="ellipse">
              <a:avLst/>
            </a:prstGeom>
            <a:noFill/>
            <a:ln w="31750">
              <a:solidFill>
                <a:schemeClr val="tx1"/>
              </a:solidFill>
              <a:miter lim="800000"/>
              <a:headEnd type="none" w="sm" len="sm"/>
              <a:tailEnd type="none" w="sm" len="sm"/>
            </a:ln>
          </p:spPr>
          <p:txBody>
            <a:bodyPr wrap="none" anchor="ctr"/>
            <a:lstStyle/>
            <a:p>
              <a:pPr eaLnBrk="1" hangingPunct="1"/>
              <a:endParaRPr lang="en-GB" sz="1800">
                <a:latin typeface="Arial" charset="0"/>
              </a:endParaRPr>
            </a:p>
          </p:txBody>
        </p:sp>
        <p:grpSp>
          <p:nvGrpSpPr>
            <p:cNvPr id="18" name="Group 68"/>
            <p:cNvGrpSpPr>
              <a:grpSpLocks/>
            </p:cNvGrpSpPr>
            <p:nvPr/>
          </p:nvGrpSpPr>
          <p:grpSpPr bwMode="auto">
            <a:xfrm>
              <a:off x="2262" y="3003"/>
              <a:ext cx="2914" cy="1214"/>
              <a:chOff x="2262" y="3003"/>
              <a:chExt cx="2914" cy="1214"/>
            </a:xfrm>
          </p:grpSpPr>
          <p:pic>
            <p:nvPicPr>
              <p:cNvPr id="19" name="Picture 46" descr="Croissant"/>
              <p:cNvPicPr>
                <a:picLocks noChangeAspect="1" noChangeArrowheads="1"/>
              </p:cNvPicPr>
              <p:nvPr/>
            </p:nvPicPr>
            <p:blipFill>
              <a:blip r:embed="rId5" cstate="print"/>
              <a:srcRect/>
              <a:stretch>
                <a:fillRect/>
              </a:stretch>
            </p:blipFill>
            <p:spPr bwMode="auto">
              <a:xfrm>
                <a:off x="3470" y="3027"/>
                <a:ext cx="822" cy="443"/>
              </a:xfrm>
              <a:prstGeom prst="rect">
                <a:avLst/>
              </a:prstGeom>
              <a:noFill/>
              <a:ln w="9525">
                <a:noFill/>
                <a:miter lim="800000"/>
                <a:headEnd/>
                <a:tailEnd/>
              </a:ln>
            </p:spPr>
          </p:pic>
          <p:pic>
            <p:nvPicPr>
              <p:cNvPr id="20" name="Picture 47" descr="muffin"/>
              <p:cNvPicPr>
                <a:picLocks noChangeAspect="1" noChangeArrowheads="1"/>
              </p:cNvPicPr>
              <p:nvPr/>
            </p:nvPicPr>
            <p:blipFill>
              <a:blip r:embed="rId6" cstate="print"/>
              <a:srcRect/>
              <a:stretch>
                <a:fillRect/>
              </a:stretch>
            </p:blipFill>
            <p:spPr bwMode="auto">
              <a:xfrm>
                <a:off x="2758" y="3229"/>
                <a:ext cx="430" cy="433"/>
              </a:xfrm>
              <a:prstGeom prst="rect">
                <a:avLst/>
              </a:prstGeom>
              <a:noFill/>
              <a:ln w="9525">
                <a:noFill/>
                <a:miter lim="800000"/>
                <a:headEnd/>
                <a:tailEnd/>
              </a:ln>
            </p:spPr>
          </p:pic>
          <p:pic>
            <p:nvPicPr>
              <p:cNvPr id="21" name="Picture 48" descr="doughnut_sprinkle"/>
              <p:cNvPicPr>
                <a:picLocks noChangeAspect="1" noChangeArrowheads="1"/>
              </p:cNvPicPr>
              <p:nvPr/>
            </p:nvPicPr>
            <p:blipFill>
              <a:blip r:embed="rId7" cstate="print"/>
              <a:srcRect/>
              <a:stretch>
                <a:fillRect/>
              </a:stretch>
            </p:blipFill>
            <p:spPr bwMode="auto">
              <a:xfrm>
                <a:off x="3880" y="3726"/>
                <a:ext cx="538" cy="378"/>
              </a:xfrm>
              <a:prstGeom prst="rect">
                <a:avLst/>
              </a:prstGeom>
              <a:noFill/>
              <a:ln w="9525">
                <a:noFill/>
                <a:miter lim="800000"/>
                <a:headEnd/>
                <a:tailEnd/>
              </a:ln>
            </p:spPr>
          </p:pic>
          <p:sp>
            <p:nvSpPr>
              <p:cNvPr id="22" name="Oval 53"/>
              <p:cNvSpPr>
                <a:spLocks noChangeArrowheads="1"/>
              </p:cNvSpPr>
              <p:nvPr/>
            </p:nvSpPr>
            <p:spPr bwMode="auto">
              <a:xfrm>
                <a:off x="2262" y="3003"/>
                <a:ext cx="2914" cy="1214"/>
              </a:xfrm>
              <a:prstGeom prst="ellipse">
                <a:avLst/>
              </a:prstGeom>
              <a:noFill/>
              <a:ln w="31750">
                <a:solidFill>
                  <a:schemeClr val="bg1"/>
                </a:solidFill>
                <a:miter lim="800000"/>
                <a:headEnd type="none" w="sm" len="sm"/>
                <a:tailEnd type="none" w="sm" len="sm"/>
              </a:ln>
            </p:spPr>
            <p:txBody>
              <a:bodyPr wrap="none" anchor="ctr"/>
              <a:lstStyle/>
              <a:p>
                <a:pPr eaLnBrk="1" hangingPunct="1"/>
                <a:endParaRPr lang="en-GB" sz="1800">
                  <a:latin typeface="Arial" charset="0"/>
                </a:endParaRPr>
              </a:p>
            </p:txBody>
          </p:sp>
        </p:grpSp>
      </p:grpSp>
      <p:grpSp>
        <p:nvGrpSpPr>
          <p:cNvPr id="23" name="Group 66"/>
          <p:cNvGrpSpPr>
            <a:grpSpLocks/>
          </p:cNvGrpSpPr>
          <p:nvPr/>
        </p:nvGrpSpPr>
        <p:grpSpPr bwMode="auto">
          <a:xfrm>
            <a:off x="7323169" y="2684472"/>
            <a:ext cx="1749425" cy="2101850"/>
            <a:chOff x="4693" y="1380"/>
            <a:chExt cx="1102" cy="1324"/>
          </a:xfrm>
        </p:grpSpPr>
        <p:grpSp>
          <p:nvGrpSpPr>
            <p:cNvPr id="24" name="Group 52"/>
            <p:cNvGrpSpPr>
              <a:grpSpLocks/>
            </p:cNvGrpSpPr>
            <p:nvPr/>
          </p:nvGrpSpPr>
          <p:grpSpPr bwMode="auto">
            <a:xfrm>
              <a:off x="4727" y="1380"/>
              <a:ext cx="813" cy="782"/>
              <a:chOff x="4714" y="1380"/>
              <a:chExt cx="813" cy="782"/>
            </a:xfrm>
          </p:grpSpPr>
          <p:sp>
            <p:nvSpPr>
              <p:cNvPr id="26" name="Rectangle 20"/>
              <p:cNvSpPr>
                <a:spLocks noChangeArrowheads="1"/>
              </p:cNvSpPr>
              <p:nvPr/>
            </p:nvSpPr>
            <p:spPr bwMode="auto">
              <a:xfrm>
                <a:off x="4764" y="1380"/>
                <a:ext cx="632" cy="154"/>
              </a:xfrm>
              <a:prstGeom prst="rect">
                <a:avLst/>
              </a:prstGeom>
              <a:noFill/>
              <a:ln w="9525">
                <a:noFill/>
                <a:miter lim="800000"/>
                <a:headEnd/>
                <a:tailEnd/>
              </a:ln>
            </p:spPr>
            <p:txBody>
              <a:bodyPr wrap="none" lIns="0" tIns="0" rIns="0" bIns="0">
                <a:spAutoFit/>
              </a:bodyPr>
              <a:lstStyle/>
              <a:p>
                <a:pPr eaLnBrk="1" hangingPunct="1"/>
                <a:r>
                  <a:rPr lang="en-GB" sz="1600">
                    <a:solidFill>
                      <a:srgbClr val="0000FF"/>
                    </a:solidFill>
                    <a:latin typeface="Arial" charset="0"/>
                  </a:rPr>
                  <a:t>MuesliBars</a:t>
                </a:r>
              </a:p>
            </p:txBody>
          </p:sp>
          <p:pic>
            <p:nvPicPr>
              <p:cNvPr id="27" name="Picture 45" descr="muesli bar_2"/>
              <p:cNvPicPr>
                <a:picLocks noChangeAspect="1" noChangeArrowheads="1"/>
              </p:cNvPicPr>
              <p:nvPr/>
            </p:nvPicPr>
            <p:blipFill>
              <a:blip r:embed="rId8" cstate="print"/>
              <a:srcRect l="7086" b="3044"/>
              <a:stretch>
                <a:fillRect/>
              </a:stretch>
            </p:blipFill>
            <p:spPr bwMode="auto">
              <a:xfrm>
                <a:off x="4714" y="1525"/>
                <a:ext cx="813" cy="637"/>
              </a:xfrm>
              <a:prstGeom prst="rect">
                <a:avLst/>
              </a:prstGeom>
              <a:noFill/>
              <a:ln w="9525">
                <a:noFill/>
                <a:miter lim="800000"/>
                <a:headEnd/>
                <a:tailEnd/>
              </a:ln>
            </p:spPr>
          </p:pic>
        </p:grpSp>
        <p:sp>
          <p:nvSpPr>
            <p:cNvPr id="25" name="TextBox 23"/>
            <p:cNvSpPr txBox="1">
              <a:spLocks noChangeArrowheads="1"/>
            </p:cNvSpPr>
            <p:nvPr/>
          </p:nvSpPr>
          <p:spPr bwMode="auto">
            <a:xfrm>
              <a:off x="4693" y="2300"/>
              <a:ext cx="1102" cy="404"/>
            </a:xfrm>
            <a:prstGeom prst="rect">
              <a:avLst/>
            </a:prstGeom>
            <a:noFill/>
            <a:ln w="9525">
              <a:noFill/>
              <a:miter lim="800000"/>
              <a:headEnd/>
              <a:tailEnd/>
            </a:ln>
          </p:spPr>
          <p:txBody>
            <a:bodyPr>
              <a:spAutoFit/>
            </a:bodyPr>
            <a:lstStyle/>
            <a:p>
              <a:pPr eaLnBrk="1" hangingPunct="1"/>
              <a:r>
                <a:rPr lang="en-US" sz="1800" dirty="0">
                  <a:solidFill>
                    <a:schemeClr val="tx1"/>
                  </a:solidFill>
                  <a:latin typeface="Arial" charset="0"/>
                </a:rPr>
                <a:t>36%  report adverse effects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647700" y="74613"/>
            <a:ext cx="7848600" cy="6765925"/>
          </a:xfrm>
          <a:prstGeom prst="rect">
            <a:avLst/>
          </a:prstGeom>
          <a:noFill/>
          <a:ln w="12700">
            <a:noFill/>
            <a:miter lim="800000"/>
            <a:headEnd type="none" w="sm" len="sm"/>
            <a:tailEnd type="none" w="sm" len="sm"/>
          </a:ln>
        </p:spPr>
      </p:pic>
      <p:pic>
        <p:nvPicPr>
          <p:cNvPr id="353283" name="Picture 3"/>
          <p:cNvPicPr>
            <a:picLocks noChangeAspect="1" noChangeArrowheads="1"/>
          </p:cNvPicPr>
          <p:nvPr/>
        </p:nvPicPr>
        <p:blipFill>
          <a:blip r:embed="rId4" cstate="print"/>
          <a:srcRect/>
          <a:stretch>
            <a:fillRect/>
          </a:stretch>
        </p:blipFill>
        <p:spPr bwMode="auto">
          <a:xfrm>
            <a:off x="647700" y="74613"/>
            <a:ext cx="7848600" cy="6765925"/>
          </a:xfrm>
          <a:prstGeom prst="rect">
            <a:avLst/>
          </a:prstGeom>
          <a:noFill/>
          <a:ln w="12700">
            <a:noFill/>
            <a:miter lim="800000"/>
            <a:headEnd type="none" w="sm" len="sm"/>
            <a:tailEnd type="none" w="sm" len="sm"/>
          </a:ln>
        </p:spPr>
      </p:pic>
      <p:pic>
        <p:nvPicPr>
          <p:cNvPr id="353284" name="Picture 4"/>
          <p:cNvPicPr>
            <a:picLocks noChangeAspect="1" noChangeArrowheads="1"/>
          </p:cNvPicPr>
          <p:nvPr/>
        </p:nvPicPr>
        <p:blipFill>
          <a:blip r:embed="rId5" cstate="print"/>
          <a:srcRect/>
          <a:stretch>
            <a:fillRect/>
          </a:stretch>
        </p:blipFill>
        <p:spPr bwMode="auto">
          <a:xfrm>
            <a:off x="647700" y="74613"/>
            <a:ext cx="7848600" cy="6765925"/>
          </a:xfrm>
          <a:prstGeom prst="rect">
            <a:avLst/>
          </a:prstGeom>
          <a:noFill/>
          <a:ln w="12700">
            <a:noFill/>
            <a:miter lim="800000"/>
            <a:headEnd type="none" w="sm" len="sm"/>
            <a:tailEnd type="none" w="sm" len="sm"/>
          </a:ln>
        </p:spPr>
      </p:pic>
      <p:pic>
        <p:nvPicPr>
          <p:cNvPr id="353285" name="Picture 5"/>
          <p:cNvPicPr>
            <a:picLocks noChangeAspect="1" noChangeArrowheads="1"/>
          </p:cNvPicPr>
          <p:nvPr/>
        </p:nvPicPr>
        <p:blipFill>
          <a:blip r:embed="rId6" cstate="print"/>
          <a:srcRect/>
          <a:stretch>
            <a:fillRect/>
          </a:stretch>
        </p:blipFill>
        <p:spPr bwMode="auto">
          <a:xfrm>
            <a:off x="647700" y="74613"/>
            <a:ext cx="7848600" cy="6765925"/>
          </a:xfrm>
          <a:prstGeom prst="rect">
            <a:avLst/>
          </a:prstGeom>
          <a:noFill/>
          <a:ln w="12700">
            <a:noFill/>
            <a:miter lim="800000"/>
            <a:headEnd type="none" w="sm" len="sm"/>
            <a:tailEnd type="none" w="sm" len="sm"/>
          </a:ln>
        </p:spPr>
      </p:pic>
      <p:pic>
        <p:nvPicPr>
          <p:cNvPr id="353286" name="Picture 6"/>
          <p:cNvPicPr>
            <a:picLocks noChangeAspect="1" noChangeArrowheads="1"/>
          </p:cNvPicPr>
          <p:nvPr/>
        </p:nvPicPr>
        <p:blipFill>
          <a:blip r:embed="rId7" cstate="print"/>
          <a:srcRect/>
          <a:stretch>
            <a:fillRect/>
          </a:stretch>
        </p:blipFill>
        <p:spPr bwMode="auto">
          <a:xfrm>
            <a:off x="647700" y="74613"/>
            <a:ext cx="7848600" cy="67659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19315" r="9570" b="65782"/>
          <a:stretch>
            <a:fillRect/>
          </a:stretch>
        </p:blipFill>
        <p:spPr bwMode="auto">
          <a:xfrm>
            <a:off x="0" y="0"/>
            <a:ext cx="9144000" cy="1125538"/>
          </a:xfrm>
          <a:prstGeom prst="rect">
            <a:avLst/>
          </a:prstGeom>
          <a:noFill/>
          <a:ln w="9525">
            <a:noFill/>
            <a:miter lim="800000"/>
            <a:headEnd/>
            <a:tailEnd/>
          </a:ln>
        </p:spPr>
      </p:pic>
      <p:sp>
        <p:nvSpPr>
          <p:cNvPr id="6147" name="Text Box 3"/>
          <p:cNvSpPr txBox="1">
            <a:spLocks noChangeArrowheads="1"/>
          </p:cNvSpPr>
          <p:nvPr/>
        </p:nvSpPr>
        <p:spPr bwMode="auto">
          <a:xfrm>
            <a:off x="5148263" y="1846263"/>
            <a:ext cx="2987675" cy="641350"/>
          </a:xfrm>
          <a:prstGeom prst="rect">
            <a:avLst/>
          </a:prstGeom>
          <a:noFill/>
          <a:ln w="9525">
            <a:noFill/>
            <a:miter lim="800000"/>
            <a:headEnd/>
            <a:tailEnd/>
          </a:ln>
        </p:spPr>
        <p:txBody>
          <a:bodyPr>
            <a:spAutoFit/>
          </a:bodyPr>
          <a:lstStyle/>
          <a:p>
            <a:pPr>
              <a:spcBef>
                <a:spcPct val="50000"/>
              </a:spcBef>
            </a:pPr>
            <a:r>
              <a:rPr lang="en-NZ" sz="3600" b="1" dirty="0">
                <a:solidFill>
                  <a:schemeClr val="accent2"/>
                </a:solidFill>
              </a:rPr>
              <a:t>The goals</a:t>
            </a:r>
          </a:p>
        </p:txBody>
      </p:sp>
      <p:sp>
        <p:nvSpPr>
          <p:cNvPr id="6148" name="Text Box 4"/>
          <p:cNvSpPr txBox="1">
            <a:spLocks noChangeArrowheads="1"/>
          </p:cNvSpPr>
          <p:nvPr/>
        </p:nvSpPr>
        <p:spPr bwMode="auto">
          <a:xfrm>
            <a:off x="4140200" y="2860675"/>
            <a:ext cx="4721225" cy="2017713"/>
          </a:xfrm>
          <a:prstGeom prst="rect">
            <a:avLst/>
          </a:prstGeom>
          <a:noFill/>
          <a:ln w="9525">
            <a:noFill/>
            <a:miter lim="800000"/>
            <a:headEnd/>
            <a:tailEnd/>
          </a:ln>
        </p:spPr>
        <p:txBody>
          <a:bodyPr>
            <a:spAutoFit/>
          </a:bodyPr>
          <a:lstStyle/>
          <a:p>
            <a:pPr>
              <a:spcBef>
                <a:spcPct val="50000"/>
              </a:spcBef>
            </a:pPr>
            <a:r>
              <a:rPr lang="en-NZ" dirty="0">
                <a:solidFill>
                  <a:schemeClr val="tx1"/>
                </a:solidFill>
                <a:cs typeface="Arial" charset="0"/>
              </a:rPr>
              <a:t>● </a:t>
            </a:r>
            <a:r>
              <a:rPr lang="en-NZ" b="1" dirty="0">
                <a:solidFill>
                  <a:schemeClr val="tx1"/>
                </a:solidFill>
              </a:rPr>
              <a:t>Tailored diets to match peoples genes</a:t>
            </a:r>
          </a:p>
          <a:p>
            <a:pPr>
              <a:spcBef>
                <a:spcPct val="50000"/>
              </a:spcBef>
            </a:pPr>
            <a:r>
              <a:rPr lang="en-NZ" b="1" dirty="0">
                <a:solidFill>
                  <a:schemeClr val="tx1"/>
                </a:solidFill>
              </a:rPr>
              <a:t>● Customised foods to optimise health </a:t>
            </a:r>
          </a:p>
          <a:p>
            <a:pPr>
              <a:spcBef>
                <a:spcPct val="50000"/>
              </a:spcBef>
            </a:pPr>
            <a:r>
              <a:rPr lang="en-NZ" b="1" dirty="0">
                <a:solidFill>
                  <a:schemeClr val="tx1"/>
                </a:solidFill>
              </a:rPr>
              <a:t>   and minimise disease risks</a:t>
            </a:r>
          </a:p>
          <a:p>
            <a:pPr>
              <a:spcBef>
                <a:spcPct val="50000"/>
              </a:spcBef>
            </a:pPr>
            <a:r>
              <a:rPr lang="en-NZ" b="1" dirty="0">
                <a:solidFill>
                  <a:schemeClr val="tx1"/>
                </a:solidFill>
              </a:rPr>
              <a:t>● Dietary advice for ethnic </a:t>
            </a:r>
            <a:r>
              <a:rPr lang="en-NZ" b="1" dirty="0" err="1">
                <a:solidFill>
                  <a:schemeClr val="tx1"/>
                </a:solidFill>
              </a:rPr>
              <a:t>subgroubs</a:t>
            </a:r>
            <a:endParaRPr lang="en-NZ" b="1" dirty="0">
              <a:solidFill>
                <a:schemeClr val="tx1"/>
              </a:solidFill>
            </a:endParaRPr>
          </a:p>
          <a:p>
            <a:pPr>
              <a:spcBef>
                <a:spcPct val="50000"/>
              </a:spcBef>
            </a:pPr>
            <a:r>
              <a:rPr lang="en-NZ" b="1" dirty="0">
                <a:solidFill>
                  <a:schemeClr val="tx1"/>
                </a:solidFill>
              </a:rPr>
              <a:t>● Dietary advice for medical conditions</a:t>
            </a:r>
            <a:r>
              <a:rPr lang="en-NZ" dirty="0">
                <a:solidFill>
                  <a:schemeClr val="tx1"/>
                </a:solidFill>
              </a:rPr>
              <a:t>  </a:t>
            </a:r>
          </a:p>
        </p:txBody>
      </p:sp>
      <p:pic>
        <p:nvPicPr>
          <p:cNvPr id="6149" name="Picture 5" descr="kuehlschrank_1204"/>
          <p:cNvPicPr>
            <a:picLocks noChangeAspect="1" noChangeArrowheads="1"/>
          </p:cNvPicPr>
          <p:nvPr/>
        </p:nvPicPr>
        <p:blipFill>
          <a:blip r:embed="rId4" cstate="print"/>
          <a:srcRect/>
          <a:stretch>
            <a:fillRect/>
          </a:stretch>
        </p:blipFill>
        <p:spPr bwMode="auto">
          <a:xfrm>
            <a:off x="827088" y="1844675"/>
            <a:ext cx="3024187" cy="4522788"/>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613025" y="1411288"/>
            <a:ext cx="5824538" cy="4949825"/>
            <a:chOff x="1790" y="1000"/>
            <a:chExt cx="3669" cy="3118"/>
          </a:xfrm>
        </p:grpSpPr>
        <p:sp>
          <p:nvSpPr>
            <p:cNvPr id="5" name="Rectangle 4"/>
            <p:cNvSpPr>
              <a:spLocks noChangeArrowheads="1"/>
            </p:cNvSpPr>
            <p:nvPr/>
          </p:nvSpPr>
          <p:spPr bwMode="auto">
            <a:xfrm>
              <a:off x="5145" y="2904"/>
              <a:ext cx="54"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1</a:t>
              </a:r>
            </a:p>
          </p:txBody>
        </p:sp>
        <p:sp>
          <p:nvSpPr>
            <p:cNvPr id="6" name="Rectangle 5"/>
            <p:cNvSpPr>
              <a:spLocks noChangeArrowheads="1"/>
            </p:cNvSpPr>
            <p:nvPr/>
          </p:nvSpPr>
          <p:spPr bwMode="auto">
            <a:xfrm>
              <a:off x="4710" y="2802"/>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a:t>
              </a:r>
            </a:p>
          </p:txBody>
        </p:sp>
        <p:sp>
          <p:nvSpPr>
            <p:cNvPr id="7" name="Rectangle 6"/>
            <p:cNvSpPr>
              <a:spLocks noChangeArrowheads="1"/>
            </p:cNvSpPr>
            <p:nvPr/>
          </p:nvSpPr>
          <p:spPr bwMode="auto">
            <a:xfrm>
              <a:off x="4505" y="2425"/>
              <a:ext cx="54"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3</a:t>
              </a:r>
            </a:p>
          </p:txBody>
        </p:sp>
        <p:sp>
          <p:nvSpPr>
            <p:cNvPr id="8" name="Rectangle 7"/>
            <p:cNvSpPr>
              <a:spLocks noChangeArrowheads="1"/>
            </p:cNvSpPr>
            <p:nvPr/>
          </p:nvSpPr>
          <p:spPr bwMode="auto">
            <a:xfrm>
              <a:off x="4486" y="2642"/>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a:t>
              </a:r>
            </a:p>
          </p:txBody>
        </p:sp>
        <p:sp>
          <p:nvSpPr>
            <p:cNvPr id="9" name="Rectangle 8"/>
            <p:cNvSpPr>
              <a:spLocks noChangeArrowheads="1"/>
            </p:cNvSpPr>
            <p:nvPr/>
          </p:nvSpPr>
          <p:spPr bwMode="auto">
            <a:xfrm>
              <a:off x="4461" y="2698"/>
              <a:ext cx="53" cy="115"/>
            </a:xfrm>
            <a:prstGeom prst="rect">
              <a:avLst/>
            </a:prstGeom>
            <a:noFill/>
            <a:ln w="9525">
              <a:noFill/>
              <a:miter lim="800000"/>
              <a:headEnd/>
              <a:tailEnd/>
            </a:ln>
          </p:spPr>
          <p:txBody>
            <a:bodyPr wrap="none" lIns="0" tIns="0" rIns="0" bIns="0">
              <a:spAutoFit/>
            </a:bodyPr>
            <a:lstStyle/>
            <a:p>
              <a:pPr eaLnBrk="1" hangingPunct="1"/>
              <a:r>
                <a:rPr lang="en-GB" sz="1200" b="1">
                  <a:latin typeface="Arial" charset="0"/>
                </a:rPr>
                <a:t>5</a:t>
              </a:r>
            </a:p>
          </p:txBody>
        </p:sp>
        <p:sp>
          <p:nvSpPr>
            <p:cNvPr id="10" name="Rectangle 9"/>
            <p:cNvSpPr>
              <a:spLocks noChangeArrowheads="1"/>
            </p:cNvSpPr>
            <p:nvPr/>
          </p:nvSpPr>
          <p:spPr bwMode="auto">
            <a:xfrm>
              <a:off x="4448" y="2674"/>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6</a:t>
              </a:r>
            </a:p>
          </p:txBody>
        </p:sp>
        <p:sp>
          <p:nvSpPr>
            <p:cNvPr id="11" name="Rectangle 10"/>
            <p:cNvSpPr>
              <a:spLocks noChangeArrowheads="1"/>
            </p:cNvSpPr>
            <p:nvPr/>
          </p:nvSpPr>
          <p:spPr bwMode="auto">
            <a:xfrm>
              <a:off x="4441" y="2354"/>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7</a:t>
              </a:r>
            </a:p>
          </p:txBody>
        </p:sp>
        <p:sp>
          <p:nvSpPr>
            <p:cNvPr id="12" name="Rectangle 11"/>
            <p:cNvSpPr>
              <a:spLocks noChangeArrowheads="1"/>
            </p:cNvSpPr>
            <p:nvPr/>
          </p:nvSpPr>
          <p:spPr bwMode="auto">
            <a:xfrm>
              <a:off x="4288" y="2731"/>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8</a:t>
              </a:r>
            </a:p>
          </p:txBody>
        </p:sp>
        <p:sp>
          <p:nvSpPr>
            <p:cNvPr id="13" name="Rectangle 12"/>
            <p:cNvSpPr>
              <a:spLocks noChangeArrowheads="1"/>
            </p:cNvSpPr>
            <p:nvPr/>
          </p:nvSpPr>
          <p:spPr bwMode="auto">
            <a:xfrm>
              <a:off x="4218" y="2763"/>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9</a:t>
              </a:r>
            </a:p>
          </p:txBody>
        </p:sp>
        <p:sp>
          <p:nvSpPr>
            <p:cNvPr id="14" name="Rectangle 13"/>
            <p:cNvSpPr>
              <a:spLocks noChangeArrowheads="1"/>
            </p:cNvSpPr>
            <p:nvPr/>
          </p:nvSpPr>
          <p:spPr bwMode="auto">
            <a:xfrm>
              <a:off x="3920" y="259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10</a:t>
              </a:r>
            </a:p>
          </p:txBody>
        </p:sp>
        <p:sp>
          <p:nvSpPr>
            <p:cNvPr id="15" name="Rectangle 14"/>
            <p:cNvSpPr>
              <a:spLocks noChangeArrowheads="1"/>
            </p:cNvSpPr>
            <p:nvPr/>
          </p:nvSpPr>
          <p:spPr bwMode="auto">
            <a:xfrm>
              <a:off x="3901" y="2046"/>
              <a:ext cx="106" cy="115"/>
            </a:xfrm>
            <a:prstGeom prst="rect">
              <a:avLst/>
            </a:prstGeom>
            <a:noFill/>
            <a:ln w="9525">
              <a:noFill/>
              <a:miter lim="800000"/>
              <a:headEnd/>
              <a:tailEnd/>
            </a:ln>
          </p:spPr>
          <p:txBody>
            <a:bodyPr wrap="none" lIns="0" tIns="0" rIns="0" bIns="0">
              <a:spAutoFit/>
            </a:bodyPr>
            <a:lstStyle/>
            <a:p>
              <a:pPr eaLnBrk="1" hangingPunct="1"/>
              <a:r>
                <a:rPr lang="en-GB" sz="1200" b="1">
                  <a:latin typeface="Arial" charset="0"/>
                </a:rPr>
                <a:t>11</a:t>
              </a:r>
            </a:p>
          </p:txBody>
        </p:sp>
        <p:sp>
          <p:nvSpPr>
            <p:cNvPr id="16" name="Rectangle 15"/>
            <p:cNvSpPr>
              <a:spLocks noChangeArrowheads="1"/>
            </p:cNvSpPr>
            <p:nvPr/>
          </p:nvSpPr>
          <p:spPr bwMode="auto">
            <a:xfrm>
              <a:off x="3863" y="204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12</a:t>
              </a:r>
            </a:p>
          </p:txBody>
        </p:sp>
        <p:sp>
          <p:nvSpPr>
            <p:cNvPr id="17" name="Rectangle 16"/>
            <p:cNvSpPr>
              <a:spLocks noChangeArrowheads="1"/>
            </p:cNvSpPr>
            <p:nvPr/>
          </p:nvSpPr>
          <p:spPr bwMode="auto">
            <a:xfrm>
              <a:off x="3850" y="320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13</a:t>
              </a:r>
            </a:p>
          </p:txBody>
        </p:sp>
        <p:sp>
          <p:nvSpPr>
            <p:cNvPr id="18" name="Rectangle 17"/>
            <p:cNvSpPr>
              <a:spLocks noChangeArrowheads="1"/>
            </p:cNvSpPr>
            <p:nvPr/>
          </p:nvSpPr>
          <p:spPr bwMode="auto">
            <a:xfrm>
              <a:off x="3792" y="2783"/>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14</a:t>
              </a:r>
            </a:p>
          </p:txBody>
        </p:sp>
        <p:sp>
          <p:nvSpPr>
            <p:cNvPr id="19" name="Rectangle 18"/>
            <p:cNvSpPr>
              <a:spLocks noChangeArrowheads="1"/>
            </p:cNvSpPr>
            <p:nvPr/>
          </p:nvSpPr>
          <p:spPr bwMode="auto">
            <a:xfrm>
              <a:off x="3792" y="243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15</a:t>
              </a:r>
            </a:p>
          </p:txBody>
        </p:sp>
        <p:sp>
          <p:nvSpPr>
            <p:cNvPr id="20" name="Rectangle 19"/>
            <p:cNvSpPr>
              <a:spLocks noChangeArrowheads="1"/>
            </p:cNvSpPr>
            <p:nvPr/>
          </p:nvSpPr>
          <p:spPr bwMode="auto">
            <a:xfrm>
              <a:off x="3760" y="234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16</a:t>
              </a:r>
            </a:p>
          </p:txBody>
        </p:sp>
        <p:sp>
          <p:nvSpPr>
            <p:cNvPr id="21" name="Rectangle 20"/>
            <p:cNvSpPr>
              <a:spLocks noChangeArrowheads="1"/>
            </p:cNvSpPr>
            <p:nvPr/>
          </p:nvSpPr>
          <p:spPr bwMode="auto">
            <a:xfrm>
              <a:off x="3715" y="1906"/>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17</a:t>
              </a:r>
            </a:p>
          </p:txBody>
        </p:sp>
        <p:sp>
          <p:nvSpPr>
            <p:cNvPr id="22" name="Rectangle 21"/>
            <p:cNvSpPr>
              <a:spLocks noChangeArrowheads="1"/>
            </p:cNvSpPr>
            <p:nvPr/>
          </p:nvSpPr>
          <p:spPr bwMode="auto">
            <a:xfrm>
              <a:off x="3690" y="222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18</a:t>
              </a:r>
            </a:p>
          </p:txBody>
        </p:sp>
        <p:sp>
          <p:nvSpPr>
            <p:cNvPr id="23" name="Rectangle 22"/>
            <p:cNvSpPr>
              <a:spLocks noChangeArrowheads="1"/>
            </p:cNvSpPr>
            <p:nvPr/>
          </p:nvSpPr>
          <p:spPr bwMode="auto">
            <a:xfrm>
              <a:off x="3619" y="213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19</a:t>
              </a:r>
            </a:p>
          </p:txBody>
        </p:sp>
        <p:sp>
          <p:nvSpPr>
            <p:cNvPr id="24" name="Rectangle 23"/>
            <p:cNvSpPr>
              <a:spLocks noChangeArrowheads="1"/>
            </p:cNvSpPr>
            <p:nvPr/>
          </p:nvSpPr>
          <p:spPr bwMode="auto">
            <a:xfrm>
              <a:off x="3600" y="243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20</a:t>
              </a:r>
            </a:p>
          </p:txBody>
        </p:sp>
        <p:sp>
          <p:nvSpPr>
            <p:cNvPr id="25" name="Rectangle 24"/>
            <p:cNvSpPr>
              <a:spLocks noChangeArrowheads="1"/>
            </p:cNvSpPr>
            <p:nvPr/>
          </p:nvSpPr>
          <p:spPr bwMode="auto">
            <a:xfrm>
              <a:off x="3562" y="2450"/>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21</a:t>
              </a:r>
            </a:p>
          </p:txBody>
        </p:sp>
        <p:sp>
          <p:nvSpPr>
            <p:cNvPr id="26" name="Rectangle 25"/>
            <p:cNvSpPr>
              <a:spLocks noChangeArrowheads="1"/>
            </p:cNvSpPr>
            <p:nvPr/>
          </p:nvSpPr>
          <p:spPr bwMode="auto">
            <a:xfrm>
              <a:off x="3453" y="283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22</a:t>
              </a:r>
            </a:p>
          </p:txBody>
        </p:sp>
        <p:sp>
          <p:nvSpPr>
            <p:cNvPr id="27" name="Rectangle 26"/>
            <p:cNvSpPr>
              <a:spLocks noChangeArrowheads="1"/>
            </p:cNvSpPr>
            <p:nvPr/>
          </p:nvSpPr>
          <p:spPr bwMode="auto">
            <a:xfrm>
              <a:off x="3402" y="158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23</a:t>
              </a:r>
            </a:p>
          </p:txBody>
        </p:sp>
        <p:sp>
          <p:nvSpPr>
            <p:cNvPr id="28" name="Rectangle 27"/>
            <p:cNvSpPr>
              <a:spLocks noChangeArrowheads="1"/>
            </p:cNvSpPr>
            <p:nvPr/>
          </p:nvSpPr>
          <p:spPr bwMode="auto">
            <a:xfrm>
              <a:off x="3376" y="1669"/>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24</a:t>
              </a:r>
            </a:p>
          </p:txBody>
        </p:sp>
        <p:sp>
          <p:nvSpPr>
            <p:cNvPr id="29" name="Rectangle 28"/>
            <p:cNvSpPr>
              <a:spLocks noChangeArrowheads="1"/>
            </p:cNvSpPr>
            <p:nvPr/>
          </p:nvSpPr>
          <p:spPr bwMode="auto">
            <a:xfrm>
              <a:off x="3344" y="244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25</a:t>
              </a:r>
            </a:p>
          </p:txBody>
        </p:sp>
        <p:sp>
          <p:nvSpPr>
            <p:cNvPr id="30" name="Rectangle 29"/>
            <p:cNvSpPr>
              <a:spLocks noChangeArrowheads="1"/>
            </p:cNvSpPr>
            <p:nvPr/>
          </p:nvSpPr>
          <p:spPr bwMode="auto">
            <a:xfrm>
              <a:off x="3300" y="2353"/>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26</a:t>
              </a:r>
            </a:p>
          </p:txBody>
        </p:sp>
        <p:sp>
          <p:nvSpPr>
            <p:cNvPr id="31" name="Rectangle 30"/>
            <p:cNvSpPr>
              <a:spLocks noChangeArrowheads="1"/>
            </p:cNvSpPr>
            <p:nvPr/>
          </p:nvSpPr>
          <p:spPr bwMode="auto">
            <a:xfrm>
              <a:off x="3133" y="1970"/>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27</a:t>
              </a:r>
            </a:p>
          </p:txBody>
        </p:sp>
        <p:sp>
          <p:nvSpPr>
            <p:cNvPr id="32" name="Rectangle 31"/>
            <p:cNvSpPr>
              <a:spLocks noChangeArrowheads="1"/>
            </p:cNvSpPr>
            <p:nvPr/>
          </p:nvSpPr>
          <p:spPr bwMode="auto">
            <a:xfrm>
              <a:off x="3050" y="1989"/>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28</a:t>
              </a:r>
            </a:p>
          </p:txBody>
        </p:sp>
        <p:sp>
          <p:nvSpPr>
            <p:cNvPr id="33" name="Rectangle 32"/>
            <p:cNvSpPr>
              <a:spLocks noChangeArrowheads="1"/>
            </p:cNvSpPr>
            <p:nvPr/>
          </p:nvSpPr>
          <p:spPr bwMode="auto">
            <a:xfrm>
              <a:off x="2909" y="3153"/>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29</a:t>
              </a:r>
            </a:p>
          </p:txBody>
        </p:sp>
        <p:sp>
          <p:nvSpPr>
            <p:cNvPr id="34" name="Rectangle 33"/>
            <p:cNvSpPr>
              <a:spLocks noChangeArrowheads="1"/>
            </p:cNvSpPr>
            <p:nvPr/>
          </p:nvSpPr>
          <p:spPr bwMode="auto">
            <a:xfrm>
              <a:off x="2897" y="170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30</a:t>
              </a:r>
            </a:p>
          </p:txBody>
        </p:sp>
        <p:sp>
          <p:nvSpPr>
            <p:cNvPr id="35" name="Rectangle 34"/>
            <p:cNvSpPr>
              <a:spLocks noChangeArrowheads="1"/>
            </p:cNvSpPr>
            <p:nvPr/>
          </p:nvSpPr>
          <p:spPr bwMode="auto">
            <a:xfrm>
              <a:off x="2884" y="2565"/>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31</a:t>
              </a:r>
            </a:p>
          </p:txBody>
        </p:sp>
        <p:sp>
          <p:nvSpPr>
            <p:cNvPr id="36" name="Rectangle 35"/>
            <p:cNvSpPr>
              <a:spLocks noChangeArrowheads="1"/>
            </p:cNvSpPr>
            <p:nvPr/>
          </p:nvSpPr>
          <p:spPr bwMode="auto">
            <a:xfrm>
              <a:off x="2852" y="2040"/>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32</a:t>
              </a:r>
            </a:p>
          </p:txBody>
        </p:sp>
        <p:sp>
          <p:nvSpPr>
            <p:cNvPr id="37" name="Rectangle 36"/>
            <p:cNvSpPr>
              <a:spLocks noChangeArrowheads="1"/>
            </p:cNvSpPr>
            <p:nvPr/>
          </p:nvSpPr>
          <p:spPr bwMode="auto">
            <a:xfrm>
              <a:off x="2845" y="351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33</a:t>
              </a:r>
            </a:p>
          </p:txBody>
        </p:sp>
        <p:sp>
          <p:nvSpPr>
            <p:cNvPr id="38" name="Rectangle 37"/>
            <p:cNvSpPr>
              <a:spLocks noChangeArrowheads="1"/>
            </p:cNvSpPr>
            <p:nvPr/>
          </p:nvSpPr>
          <p:spPr bwMode="auto">
            <a:xfrm>
              <a:off x="2839" y="270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34</a:t>
              </a:r>
            </a:p>
          </p:txBody>
        </p:sp>
        <p:sp>
          <p:nvSpPr>
            <p:cNvPr id="39" name="Rectangle 38"/>
            <p:cNvSpPr>
              <a:spLocks noChangeArrowheads="1"/>
            </p:cNvSpPr>
            <p:nvPr/>
          </p:nvSpPr>
          <p:spPr bwMode="auto">
            <a:xfrm>
              <a:off x="2801" y="1848"/>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35</a:t>
              </a:r>
            </a:p>
          </p:txBody>
        </p:sp>
        <p:sp>
          <p:nvSpPr>
            <p:cNvPr id="40" name="Rectangle 39"/>
            <p:cNvSpPr>
              <a:spLocks noChangeArrowheads="1"/>
            </p:cNvSpPr>
            <p:nvPr/>
          </p:nvSpPr>
          <p:spPr bwMode="auto">
            <a:xfrm>
              <a:off x="2717" y="3109"/>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36</a:t>
              </a:r>
            </a:p>
          </p:txBody>
        </p:sp>
        <p:sp>
          <p:nvSpPr>
            <p:cNvPr id="41" name="Rectangle 40"/>
            <p:cNvSpPr>
              <a:spLocks noChangeArrowheads="1"/>
            </p:cNvSpPr>
            <p:nvPr/>
          </p:nvSpPr>
          <p:spPr bwMode="auto">
            <a:xfrm>
              <a:off x="2711" y="1490"/>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37</a:t>
              </a:r>
            </a:p>
          </p:txBody>
        </p:sp>
        <p:sp>
          <p:nvSpPr>
            <p:cNvPr id="42" name="Rectangle 41"/>
            <p:cNvSpPr>
              <a:spLocks noChangeArrowheads="1"/>
            </p:cNvSpPr>
            <p:nvPr/>
          </p:nvSpPr>
          <p:spPr bwMode="auto">
            <a:xfrm>
              <a:off x="2711" y="1682"/>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38</a:t>
              </a:r>
            </a:p>
          </p:txBody>
        </p:sp>
        <p:sp>
          <p:nvSpPr>
            <p:cNvPr id="43" name="Rectangle 42"/>
            <p:cNvSpPr>
              <a:spLocks noChangeArrowheads="1"/>
            </p:cNvSpPr>
            <p:nvPr/>
          </p:nvSpPr>
          <p:spPr bwMode="auto">
            <a:xfrm>
              <a:off x="2295" y="1528"/>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39</a:t>
              </a:r>
            </a:p>
          </p:txBody>
        </p:sp>
        <p:sp>
          <p:nvSpPr>
            <p:cNvPr id="44" name="Rectangle 43"/>
            <p:cNvSpPr>
              <a:spLocks noChangeArrowheads="1"/>
            </p:cNvSpPr>
            <p:nvPr/>
          </p:nvSpPr>
          <p:spPr bwMode="auto">
            <a:xfrm>
              <a:off x="2263" y="139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40</a:t>
              </a:r>
            </a:p>
          </p:txBody>
        </p:sp>
        <p:sp>
          <p:nvSpPr>
            <p:cNvPr id="45" name="Rectangle 44"/>
            <p:cNvSpPr>
              <a:spLocks noChangeArrowheads="1"/>
            </p:cNvSpPr>
            <p:nvPr/>
          </p:nvSpPr>
          <p:spPr bwMode="auto">
            <a:xfrm>
              <a:off x="2071" y="1477"/>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41</a:t>
              </a:r>
            </a:p>
          </p:txBody>
        </p:sp>
        <p:sp>
          <p:nvSpPr>
            <p:cNvPr id="46" name="Rectangle 45"/>
            <p:cNvSpPr>
              <a:spLocks noChangeArrowheads="1"/>
            </p:cNvSpPr>
            <p:nvPr/>
          </p:nvSpPr>
          <p:spPr bwMode="auto">
            <a:xfrm>
              <a:off x="2039" y="140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42</a:t>
              </a:r>
            </a:p>
          </p:txBody>
        </p:sp>
        <p:sp>
          <p:nvSpPr>
            <p:cNvPr id="47" name="Rectangle 46"/>
            <p:cNvSpPr>
              <a:spLocks noChangeArrowheads="1"/>
            </p:cNvSpPr>
            <p:nvPr/>
          </p:nvSpPr>
          <p:spPr bwMode="auto">
            <a:xfrm>
              <a:off x="1873" y="171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43</a:t>
              </a:r>
            </a:p>
          </p:txBody>
        </p:sp>
        <p:sp>
          <p:nvSpPr>
            <p:cNvPr id="48" name="Rectangle 47"/>
            <p:cNvSpPr>
              <a:spLocks noChangeArrowheads="1"/>
            </p:cNvSpPr>
            <p:nvPr/>
          </p:nvSpPr>
          <p:spPr bwMode="auto">
            <a:xfrm>
              <a:off x="1790" y="1439"/>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44</a:t>
              </a:r>
            </a:p>
          </p:txBody>
        </p:sp>
        <p:sp>
          <p:nvSpPr>
            <p:cNvPr id="49" name="Rectangle 48"/>
            <p:cNvSpPr>
              <a:spLocks noChangeArrowheads="1"/>
            </p:cNvSpPr>
            <p:nvPr/>
          </p:nvSpPr>
          <p:spPr bwMode="auto">
            <a:xfrm>
              <a:off x="2468" y="3964"/>
              <a:ext cx="1608" cy="154"/>
            </a:xfrm>
            <a:prstGeom prst="rect">
              <a:avLst/>
            </a:prstGeom>
            <a:noFill/>
            <a:ln w="9525">
              <a:noFill/>
              <a:miter lim="800000"/>
              <a:headEnd/>
              <a:tailEnd/>
            </a:ln>
          </p:spPr>
          <p:txBody>
            <a:bodyPr wrap="none" lIns="0" tIns="0" rIns="0" bIns="0">
              <a:spAutoFit/>
            </a:bodyPr>
            <a:lstStyle/>
            <a:p>
              <a:pPr eaLnBrk="1" hangingPunct="1"/>
              <a:r>
                <a:rPr lang="en-GB" sz="1600" b="1" dirty="0">
                  <a:solidFill>
                    <a:schemeClr val="tx1"/>
                  </a:solidFill>
                  <a:latin typeface="Arial" charset="0"/>
                </a:rPr>
                <a:t>Increasing adverse effects</a:t>
              </a:r>
              <a:endParaRPr lang="en-GB" sz="1800" b="1" dirty="0">
                <a:solidFill>
                  <a:schemeClr val="tx1"/>
                </a:solidFill>
                <a:latin typeface="Arial" charset="0"/>
              </a:endParaRPr>
            </a:p>
          </p:txBody>
        </p:sp>
        <p:sp>
          <p:nvSpPr>
            <p:cNvPr id="50" name="Rectangle 49"/>
            <p:cNvSpPr>
              <a:spLocks noChangeArrowheads="1"/>
            </p:cNvSpPr>
            <p:nvPr/>
          </p:nvSpPr>
          <p:spPr bwMode="auto">
            <a:xfrm rot="16200000">
              <a:off x="4524" y="1920"/>
              <a:ext cx="1716" cy="154"/>
            </a:xfrm>
            <a:prstGeom prst="rect">
              <a:avLst/>
            </a:prstGeom>
            <a:noFill/>
            <a:ln w="9525">
              <a:noFill/>
              <a:miter lim="800000"/>
              <a:headEnd/>
              <a:tailEnd/>
            </a:ln>
          </p:spPr>
          <p:txBody>
            <a:bodyPr wrap="none" lIns="0" tIns="0" rIns="0" bIns="0">
              <a:spAutoFit/>
            </a:bodyPr>
            <a:lstStyle/>
            <a:p>
              <a:pPr eaLnBrk="1" hangingPunct="1"/>
              <a:r>
                <a:rPr lang="en-GB" sz="1600" b="1" dirty="0">
                  <a:solidFill>
                    <a:schemeClr val="tx1"/>
                  </a:solidFill>
                  <a:latin typeface="Arial" charset="0"/>
                </a:rPr>
                <a:t>Increasing beneficial effects</a:t>
              </a:r>
              <a:endParaRPr lang="en-GB" sz="1800" b="1" dirty="0">
                <a:solidFill>
                  <a:schemeClr val="tx1"/>
                </a:solidFill>
                <a:latin typeface="Arial" charset="0"/>
              </a:endParaRPr>
            </a:p>
          </p:txBody>
        </p:sp>
        <p:sp>
          <p:nvSpPr>
            <p:cNvPr id="51" name="Line 50"/>
            <p:cNvSpPr>
              <a:spLocks noChangeShapeType="1"/>
            </p:cNvSpPr>
            <p:nvPr/>
          </p:nvSpPr>
          <p:spPr bwMode="auto">
            <a:xfrm>
              <a:off x="1927" y="3917"/>
              <a:ext cx="3017" cy="0"/>
            </a:xfrm>
            <a:prstGeom prst="line">
              <a:avLst/>
            </a:prstGeom>
            <a:noFill/>
            <a:ln w="28575">
              <a:solidFill>
                <a:schemeClr val="tx1"/>
              </a:solidFill>
              <a:miter lim="800000"/>
              <a:headEnd type="none" w="sm" len="sm"/>
              <a:tailEnd type="stealth" w="lg" len="lg"/>
            </a:ln>
            <a:effectLst/>
          </p:spPr>
          <p:txBody>
            <a:bodyPr wrap="none"/>
            <a:lstStyle/>
            <a:p>
              <a:endParaRPr lang="en-US"/>
            </a:p>
          </p:txBody>
        </p:sp>
        <p:sp>
          <p:nvSpPr>
            <p:cNvPr id="52" name="Line 51"/>
            <p:cNvSpPr>
              <a:spLocks noChangeShapeType="1"/>
            </p:cNvSpPr>
            <p:nvPr/>
          </p:nvSpPr>
          <p:spPr bwMode="auto">
            <a:xfrm flipV="1">
              <a:off x="5236" y="1000"/>
              <a:ext cx="0" cy="1632"/>
            </a:xfrm>
            <a:prstGeom prst="line">
              <a:avLst/>
            </a:prstGeom>
            <a:noFill/>
            <a:ln w="28575">
              <a:solidFill>
                <a:schemeClr val="tx1"/>
              </a:solidFill>
              <a:miter lim="800000"/>
              <a:headEnd type="none" w="sm" len="sm"/>
              <a:tailEnd type="stealth" w="lg" len="lg"/>
            </a:ln>
            <a:effectLst/>
          </p:spPr>
          <p:txBody>
            <a:bodyPr wrap="none"/>
            <a:lstStyle/>
            <a:p>
              <a:endParaRPr lang="en-US"/>
            </a:p>
          </p:txBody>
        </p:sp>
      </p:grpSp>
      <p:sp>
        <p:nvSpPr>
          <p:cNvPr id="53" name="Oval 59"/>
          <p:cNvSpPr>
            <a:spLocks noChangeArrowheads="1"/>
          </p:cNvSpPr>
          <p:nvPr/>
        </p:nvSpPr>
        <p:spPr bwMode="auto">
          <a:xfrm>
            <a:off x="2425700" y="1887538"/>
            <a:ext cx="1330325" cy="941387"/>
          </a:xfrm>
          <a:prstGeom prst="ellipse">
            <a:avLst/>
          </a:prstGeom>
          <a:noFill/>
          <a:ln w="12700">
            <a:solidFill>
              <a:srgbClr val="FF0000"/>
            </a:solidFill>
            <a:miter lim="800000"/>
            <a:headEnd type="none" w="sm" len="sm"/>
            <a:tailEnd type="none" w="sm" len="sm"/>
          </a:ln>
          <a:effectLst/>
        </p:spPr>
        <p:txBody>
          <a:bodyPr wrap="none" anchor="ctr"/>
          <a:lstStyle/>
          <a:p>
            <a:endParaRPr lang="en-US"/>
          </a:p>
        </p:txBody>
      </p:sp>
      <p:grpSp>
        <p:nvGrpSpPr>
          <p:cNvPr id="54" name="Group 52"/>
          <p:cNvGrpSpPr>
            <a:grpSpLocks/>
          </p:cNvGrpSpPr>
          <p:nvPr/>
        </p:nvGrpSpPr>
        <p:grpSpPr bwMode="auto">
          <a:xfrm>
            <a:off x="1614488" y="1276350"/>
            <a:ext cx="2519362" cy="1982788"/>
            <a:chOff x="1069" y="816"/>
            <a:chExt cx="1587" cy="1249"/>
          </a:xfrm>
        </p:grpSpPr>
        <p:pic>
          <p:nvPicPr>
            <p:cNvPr id="55" name="Picture 53" descr="yams"/>
            <p:cNvPicPr>
              <a:picLocks noChangeAspect="1" noChangeArrowheads="1"/>
            </p:cNvPicPr>
            <p:nvPr/>
          </p:nvPicPr>
          <p:blipFill>
            <a:blip r:embed="rId3" cstate="print"/>
            <a:srcRect/>
            <a:stretch>
              <a:fillRect/>
            </a:stretch>
          </p:blipFill>
          <p:spPr bwMode="auto">
            <a:xfrm>
              <a:off x="1303" y="1713"/>
              <a:ext cx="440" cy="311"/>
            </a:xfrm>
            <a:prstGeom prst="rect">
              <a:avLst/>
            </a:prstGeom>
            <a:noFill/>
          </p:spPr>
        </p:pic>
        <p:pic>
          <p:nvPicPr>
            <p:cNvPr id="56" name="Picture 54" descr="Pumpkin"/>
            <p:cNvPicPr>
              <a:picLocks noChangeAspect="1" noChangeArrowheads="1"/>
            </p:cNvPicPr>
            <p:nvPr/>
          </p:nvPicPr>
          <p:blipFill>
            <a:blip r:embed="rId4" cstate="print"/>
            <a:srcRect/>
            <a:stretch>
              <a:fillRect/>
            </a:stretch>
          </p:blipFill>
          <p:spPr bwMode="auto">
            <a:xfrm>
              <a:off x="1127" y="1249"/>
              <a:ext cx="488" cy="366"/>
            </a:xfrm>
            <a:prstGeom prst="rect">
              <a:avLst/>
            </a:prstGeom>
            <a:noFill/>
          </p:spPr>
        </p:pic>
        <p:pic>
          <p:nvPicPr>
            <p:cNvPr id="57" name="Picture 55" descr="parsnip_gladiator"/>
            <p:cNvPicPr>
              <a:picLocks noChangeAspect="1" noChangeArrowheads="1"/>
            </p:cNvPicPr>
            <p:nvPr/>
          </p:nvPicPr>
          <p:blipFill>
            <a:blip r:embed="rId5" cstate="print"/>
            <a:srcRect/>
            <a:stretch>
              <a:fillRect/>
            </a:stretch>
          </p:blipFill>
          <p:spPr bwMode="auto">
            <a:xfrm>
              <a:off x="2240" y="816"/>
              <a:ext cx="416" cy="433"/>
            </a:xfrm>
            <a:prstGeom prst="rect">
              <a:avLst/>
            </a:prstGeom>
            <a:noFill/>
          </p:spPr>
        </p:pic>
        <p:pic>
          <p:nvPicPr>
            <p:cNvPr id="58" name="Picture 56" descr="Carrot%20Rothhild"/>
            <p:cNvPicPr>
              <a:picLocks noChangeAspect="1" noChangeArrowheads="1"/>
            </p:cNvPicPr>
            <p:nvPr/>
          </p:nvPicPr>
          <p:blipFill>
            <a:blip r:embed="rId6" cstate="print"/>
            <a:srcRect/>
            <a:stretch>
              <a:fillRect/>
            </a:stretch>
          </p:blipFill>
          <p:spPr bwMode="auto">
            <a:xfrm>
              <a:off x="2035" y="1554"/>
              <a:ext cx="423" cy="511"/>
            </a:xfrm>
            <a:prstGeom prst="rect">
              <a:avLst/>
            </a:prstGeom>
            <a:noFill/>
          </p:spPr>
        </p:pic>
        <p:pic>
          <p:nvPicPr>
            <p:cNvPr id="59" name="Picture 57" descr="kumara%20roots%20sml"/>
            <p:cNvPicPr>
              <a:picLocks noChangeAspect="1" noChangeArrowheads="1"/>
            </p:cNvPicPr>
            <p:nvPr/>
          </p:nvPicPr>
          <p:blipFill>
            <a:blip r:embed="rId7" cstate="print"/>
            <a:srcRect/>
            <a:stretch>
              <a:fillRect/>
            </a:stretch>
          </p:blipFill>
          <p:spPr bwMode="auto">
            <a:xfrm>
              <a:off x="1069" y="903"/>
              <a:ext cx="637" cy="298"/>
            </a:xfrm>
            <a:prstGeom prst="rect">
              <a:avLst/>
            </a:prstGeom>
            <a:noFill/>
          </p:spPr>
        </p:pic>
        <p:pic>
          <p:nvPicPr>
            <p:cNvPr id="60" name="Picture 58" descr="boiled_potatoes"/>
            <p:cNvPicPr>
              <a:picLocks noChangeAspect="1" noChangeArrowheads="1"/>
            </p:cNvPicPr>
            <p:nvPr/>
          </p:nvPicPr>
          <p:blipFill>
            <a:blip r:embed="rId8" cstate="print">
              <a:lum bright="30000"/>
            </a:blip>
            <a:srcRect/>
            <a:stretch>
              <a:fillRect/>
            </a:stretch>
          </p:blipFill>
          <p:spPr bwMode="auto">
            <a:xfrm>
              <a:off x="1685" y="872"/>
              <a:ext cx="500" cy="337"/>
            </a:xfrm>
            <a:prstGeom prst="rect">
              <a:avLst/>
            </a:prstGeom>
            <a:noFill/>
          </p:spPr>
        </p:pic>
      </p:grpSp>
      <p:grpSp>
        <p:nvGrpSpPr>
          <p:cNvPr id="61" name="Group 63"/>
          <p:cNvGrpSpPr>
            <a:grpSpLocks/>
          </p:cNvGrpSpPr>
          <p:nvPr/>
        </p:nvGrpSpPr>
        <p:grpSpPr bwMode="auto">
          <a:xfrm>
            <a:off x="7745413" y="4292600"/>
            <a:ext cx="968375" cy="1733550"/>
            <a:chOff x="4879" y="2704"/>
            <a:chExt cx="610" cy="1092"/>
          </a:xfrm>
        </p:grpSpPr>
        <p:pic>
          <p:nvPicPr>
            <p:cNvPr id="62" name="Picture 64" descr="corn"/>
            <p:cNvPicPr>
              <a:picLocks noChangeAspect="1" noChangeArrowheads="1"/>
            </p:cNvPicPr>
            <p:nvPr/>
          </p:nvPicPr>
          <p:blipFill>
            <a:blip r:embed="rId9" cstate="print"/>
            <a:srcRect/>
            <a:stretch>
              <a:fillRect/>
            </a:stretch>
          </p:blipFill>
          <p:spPr bwMode="auto">
            <a:xfrm>
              <a:off x="4919" y="2951"/>
              <a:ext cx="570" cy="845"/>
            </a:xfrm>
            <a:prstGeom prst="rect">
              <a:avLst/>
            </a:prstGeom>
            <a:noFill/>
          </p:spPr>
        </p:pic>
        <p:sp>
          <p:nvSpPr>
            <p:cNvPr id="63" name="Oval 65"/>
            <p:cNvSpPr>
              <a:spLocks noChangeArrowheads="1"/>
            </p:cNvSpPr>
            <p:nvPr/>
          </p:nvSpPr>
          <p:spPr bwMode="auto">
            <a:xfrm rot="-323858">
              <a:off x="4879" y="2704"/>
              <a:ext cx="258" cy="214"/>
            </a:xfrm>
            <a:prstGeom prst="ellipse">
              <a:avLst/>
            </a:prstGeom>
            <a:noFill/>
            <a:ln w="12700">
              <a:solidFill>
                <a:srgbClr val="FF0000"/>
              </a:solidFill>
              <a:miter lim="800000"/>
              <a:headEnd type="none" w="sm" len="sm"/>
              <a:tailEnd type="none" w="sm" len="sm"/>
            </a:ln>
            <a:effectLst/>
          </p:spPr>
          <p:txBody>
            <a:bodyPr wrap="none" anchor="ctr"/>
            <a:lstStyle/>
            <a:p>
              <a:endParaRPr lang="en-US"/>
            </a:p>
          </p:txBody>
        </p:sp>
      </p:grpSp>
      <p:grpSp>
        <p:nvGrpSpPr>
          <p:cNvPr id="64" name="Group 60"/>
          <p:cNvGrpSpPr>
            <a:grpSpLocks/>
          </p:cNvGrpSpPr>
          <p:nvPr/>
        </p:nvGrpSpPr>
        <p:grpSpPr bwMode="auto">
          <a:xfrm>
            <a:off x="4902200" y="4135438"/>
            <a:ext cx="2616200" cy="1800225"/>
            <a:chOff x="3088" y="2605"/>
            <a:chExt cx="1648" cy="1134"/>
          </a:xfrm>
        </p:grpSpPr>
        <p:pic>
          <p:nvPicPr>
            <p:cNvPr id="65" name="Picture 61" descr="mushrooms"/>
            <p:cNvPicPr>
              <a:picLocks noChangeAspect="1" noChangeArrowheads="1"/>
            </p:cNvPicPr>
            <p:nvPr/>
          </p:nvPicPr>
          <p:blipFill>
            <a:blip r:embed="rId10" cstate="print"/>
            <a:srcRect/>
            <a:stretch>
              <a:fillRect/>
            </a:stretch>
          </p:blipFill>
          <p:spPr bwMode="auto">
            <a:xfrm>
              <a:off x="3088" y="2681"/>
              <a:ext cx="1311" cy="1058"/>
            </a:xfrm>
            <a:prstGeom prst="rect">
              <a:avLst/>
            </a:prstGeom>
            <a:noFill/>
          </p:spPr>
        </p:pic>
        <p:sp>
          <p:nvSpPr>
            <p:cNvPr id="66" name="Oval 62"/>
            <p:cNvSpPr>
              <a:spLocks noChangeArrowheads="1"/>
            </p:cNvSpPr>
            <p:nvPr/>
          </p:nvSpPr>
          <p:spPr bwMode="auto">
            <a:xfrm rot="1082702">
              <a:off x="4443" y="2605"/>
              <a:ext cx="293" cy="214"/>
            </a:xfrm>
            <a:prstGeom prst="ellipse">
              <a:avLst/>
            </a:prstGeom>
            <a:noFill/>
            <a:ln w="12700">
              <a:solidFill>
                <a:srgbClr val="FF0000"/>
              </a:solidFill>
              <a:miter lim="800000"/>
              <a:headEnd type="none" w="sm" len="sm"/>
              <a:tailEnd type="none" w="sm" len="sm"/>
            </a:ln>
            <a:effectLst/>
          </p:spPr>
          <p:txBody>
            <a:bodyPr wrap="none" anchor="ctr"/>
            <a:lstStyle/>
            <a:p>
              <a:endParaRPr lang="en-US"/>
            </a:p>
          </p:txBody>
        </p:sp>
      </p:grpSp>
      <p:sp>
        <p:nvSpPr>
          <p:cNvPr id="67" name="Title 1"/>
          <p:cNvSpPr>
            <a:spLocks/>
          </p:cNvSpPr>
          <p:nvPr/>
        </p:nvSpPr>
        <p:spPr bwMode="auto">
          <a:xfrm>
            <a:off x="4572000" y="1119188"/>
            <a:ext cx="3168650" cy="649287"/>
          </a:xfrm>
          <a:prstGeom prst="rect">
            <a:avLst/>
          </a:prstGeom>
          <a:noFill/>
          <a:ln w="9525">
            <a:noFill/>
            <a:miter lim="800000"/>
            <a:headEnd/>
            <a:tailEnd/>
          </a:ln>
        </p:spPr>
        <p:txBody>
          <a:bodyPr anchor="ctr"/>
          <a:lstStyle/>
          <a:p>
            <a:pPr algn="ctr" eaLnBrk="1" hangingPunct="1"/>
            <a:r>
              <a:rPr lang="en-US" sz="3200" b="1" dirty="0">
                <a:solidFill>
                  <a:schemeClr val="accent1">
                    <a:lumMod val="75000"/>
                  </a:schemeClr>
                </a:solidFill>
                <a:latin typeface="Verdana" pitchFamily="34" charset="0"/>
              </a:rPr>
              <a:t>Vegetables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2700338" y="1268413"/>
            <a:ext cx="3744912" cy="519112"/>
          </a:xfrm>
          <a:prstGeom prst="rect">
            <a:avLst/>
          </a:prstGeom>
          <a:noFill/>
          <a:ln w="9525">
            <a:noFill/>
            <a:miter lim="800000"/>
            <a:headEnd/>
            <a:tailEnd/>
          </a:ln>
          <a:effectLst/>
        </p:spPr>
        <p:txBody>
          <a:bodyPr>
            <a:spAutoFit/>
          </a:bodyPr>
          <a:lstStyle/>
          <a:p>
            <a:pPr eaLnBrk="1" hangingPunct="1">
              <a:spcBef>
                <a:spcPct val="50000"/>
              </a:spcBef>
            </a:pPr>
            <a:r>
              <a:rPr lang="en-NZ" sz="2800" b="1" dirty="0" err="1">
                <a:solidFill>
                  <a:schemeClr val="accent6">
                    <a:lumMod val="75000"/>
                  </a:schemeClr>
                </a:solidFill>
                <a:latin typeface="Arial" charset="0"/>
              </a:rPr>
              <a:t>Ergothioneine</a:t>
            </a:r>
            <a:r>
              <a:rPr lang="en-NZ" sz="2800" b="1" dirty="0">
                <a:solidFill>
                  <a:schemeClr val="accent6">
                    <a:lumMod val="75000"/>
                  </a:schemeClr>
                </a:solidFill>
                <a:latin typeface="Arial" charset="0"/>
              </a:rPr>
              <a:t> (ERT)</a:t>
            </a:r>
            <a:endParaRPr lang="en-GB" sz="2800" b="1" dirty="0">
              <a:solidFill>
                <a:schemeClr val="accent6">
                  <a:lumMod val="75000"/>
                </a:schemeClr>
              </a:solidFill>
              <a:latin typeface="Arial" charset="0"/>
            </a:endParaRPr>
          </a:p>
        </p:txBody>
      </p:sp>
      <p:pic>
        <p:nvPicPr>
          <p:cNvPr id="167939" name="Picture 3" descr="mushrooms"/>
          <p:cNvPicPr>
            <a:picLocks noChangeAspect="1" noChangeArrowheads="1"/>
          </p:cNvPicPr>
          <p:nvPr/>
        </p:nvPicPr>
        <p:blipFill>
          <a:blip r:embed="rId3" cstate="print"/>
          <a:srcRect/>
          <a:stretch>
            <a:fillRect/>
          </a:stretch>
        </p:blipFill>
        <p:spPr bwMode="auto">
          <a:xfrm>
            <a:off x="249238" y="1358900"/>
            <a:ext cx="1593850" cy="1330325"/>
          </a:xfrm>
          <a:prstGeom prst="rect">
            <a:avLst/>
          </a:prstGeom>
          <a:noFill/>
        </p:spPr>
      </p:pic>
      <p:pic>
        <p:nvPicPr>
          <p:cNvPr id="167940" name="Picture 4" descr="SN1-UV-ergothioneine_3D"/>
          <p:cNvPicPr>
            <a:picLocks noChangeAspect="1" noChangeArrowheads="1"/>
          </p:cNvPicPr>
          <p:nvPr/>
        </p:nvPicPr>
        <p:blipFill>
          <a:blip r:embed="rId4" cstate="print"/>
          <a:srcRect/>
          <a:stretch>
            <a:fillRect/>
          </a:stretch>
        </p:blipFill>
        <p:spPr bwMode="auto">
          <a:xfrm>
            <a:off x="7400925" y="1290638"/>
            <a:ext cx="1304925" cy="1695450"/>
          </a:xfrm>
          <a:prstGeom prst="rect">
            <a:avLst/>
          </a:prstGeom>
          <a:noFill/>
        </p:spPr>
      </p:pic>
      <p:sp>
        <p:nvSpPr>
          <p:cNvPr id="167941" name="Rectangle 5"/>
          <p:cNvSpPr>
            <a:spLocks noChangeArrowheads="1"/>
          </p:cNvSpPr>
          <p:nvPr/>
        </p:nvSpPr>
        <p:spPr bwMode="auto">
          <a:xfrm>
            <a:off x="2097088" y="2904412"/>
            <a:ext cx="4330032" cy="3176254"/>
          </a:xfrm>
          <a:prstGeom prst="rect">
            <a:avLst/>
          </a:prstGeom>
          <a:noFill/>
          <a:ln w="9525">
            <a:noFill/>
            <a:miter lim="800000"/>
            <a:headEnd/>
            <a:tailEnd/>
          </a:ln>
          <a:effectLst/>
        </p:spPr>
        <p:txBody>
          <a:bodyPr wrap="square" anchor="ctr">
            <a:spAutoFit/>
          </a:bodyPr>
          <a:lstStyle/>
          <a:p>
            <a:pPr eaLnBrk="1" hangingPunct="1">
              <a:lnSpc>
                <a:spcPct val="120000"/>
              </a:lnSpc>
              <a:buFont typeface="Wingdings" pitchFamily="2" charset="2"/>
              <a:buChar char=""/>
            </a:pPr>
            <a:r>
              <a:rPr lang="en-GB" sz="1800" dirty="0">
                <a:solidFill>
                  <a:schemeClr val="tx1"/>
                </a:solidFill>
                <a:latin typeface="Arial" charset="0"/>
              </a:rPr>
              <a:t> </a:t>
            </a:r>
            <a:r>
              <a:rPr lang="en-NZ" sz="1800" dirty="0">
                <a:solidFill>
                  <a:schemeClr val="tx1"/>
                </a:solidFill>
                <a:latin typeface="Arial" charset="0"/>
              </a:rPr>
              <a:t>highest concentrations in mushrooms</a:t>
            </a:r>
            <a:endParaRPr lang="en-GB" sz="1800" dirty="0">
              <a:solidFill>
                <a:schemeClr val="tx1"/>
              </a:solidFill>
              <a:latin typeface="Arial" charset="0"/>
            </a:endParaRPr>
          </a:p>
          <a:p>
            <a:pPr eaLnBrk="1" hangingPunct="1">
              <a:lnSpc>
                <a:spcPct val="120000"/>
              </a:lnSpc>
              <a:buFont typeface="Wingdings" pitchFamily="2" charset="2"/>
              <a:buChar char=""/>
            </a:pPr>
            <a:r>
              <a:rPr lang="en-GB" sz="1800" dirty="0">
                <a:solidFill>
                  <a:schemeClr val="tx1"/>
                </a:solidFill>
                <a:latin typeface="Arial" charset="0"/>
              </a:rPr>
              <a:t> antioxidant</a:t>
            </a:r>
          </a:p>
          <a:p>
            <a:pPr eaLnBrk="1" hangingPunct="1">
              <a:lnSpc>
                <a:spcPct val="120000"/>
              </a:lnSpc>
              <a:buFont typeface="Wingdings" pitchFamily="2" charset="2"/>
              <a:buChar char=""/>
            </a:pPr>
            <a:r>
              <a:rPr lang="en-NZ" sz="1800" dirty="0">
                <a:solidFill>
                  <a:schemeClr val="tx1"/>
                </a:solidFill>
                <a:latin typeface="Arial" charset="0"/>
              </a:rPr>
              <a:t> highly accumulated in red blood cells</a:t>
            </a:r>
            <a:endParaRPr lang="en-GB" sz="1800" dirty="0">
              <a:solidFill>
                <a:schemeClr val="tx1"/>
              </a:solidFill>
              <a:latin typeface="Arial" charset="0"/>
            </a:endParaRPr>
          </a:p>
          <a:p>
            <a:pPr eaLnBrk="1" hangingPunct="1">
              <a:lnSpc>
                <a:spcPct val="120000"/>
              </a:lnSpc>
              <a:buFont typeface="Wingdings" pitchFamily="2" charset="2"/>
              <a:buChar char=""/>
            </a:pPr>
            <a:r>
              <a:rPr lang="en-GB" sz="1800" dirty="0">
                <a:solidFill>
                  <a:schemeClr val="tx1"/>
                </a:solidFill>
                <a:latin typeface="Arial" charset="0"/>
              </a:rPr>
              <a:t> can not be produced by </a:t>
            </a:r>
            <a:r>
              <a:rPr lang="en-GB" sz="1800" dirty="0" smtClean="0">
                <a:solidFill>
                  <a:schemeClr val="tx1"/>
                </a:solidFill>
                <a:latin typeface="Arial" charset="0"/>
              </a:rPr>
              <a:t>humans</a:t>
            </a:r>
            <a:endParaRPr lang="en-GB" sz="1800" dirty="0">
              <a:solidFill>
                <a:schemeClr val="tx1"/>
              </a:solidFill>
              <a:latin typeface="Arial" charset="0"/>
            </a:endParaRPr>
          </a:p>
          <a:p>
            <a:pPr eaLnBrk="1" hangingPunct="1">
              <a:lnSpc>
                <a:spcPct val="120000"/>
              </a:lnSpc>
              <a:buFont typeface="Wingdings" pitchFamily="2" charset="2"/>
              <a:buChar char=""/>
            </a:pPr>
            <a:r>
              <a:rPr lang="en-GB" sz="1800" dirty="0">
                <a:solidFill>
                  <a:schemeClr val="tx1"/>
                </a:solidFill>
                <a:latin typeface="Arial" charset="0"/>
              </a:rPr>
              <a:t> produced by fungi and mycobacterium </a:t>
            </a:r>
          </a:p>
          <a:p>
            <a:pPr eaLnBrk="1" hangingPunct="1">
              <a:lnSpc>
                <a:spcPct val="120000"/>
              </a:lnSpc>
              <a:buFont typeface="Wingdings" pitchFamily="2" charset="2"/>
              <a:buNone/>
            </a:pPr>
            <a:r>
              <a:rPr lang="en-GB" sz="1400" dirty="0">
                <a:solidFill>
                  <a:schemeClr val="tx1"/>
                </a:solidFill>
                <a:latin typeface="Arial" charset="0"/>
              </a:rPr>
              <a:t>   (</a:t>
            </a:r>
            <a:r>
              <a:rPr lang="en-GB" sz="1400" dirty="0" err="1">
                <a:solidFill>
                  <a:schemeClr val="tx1"/>
                </a:solidFill>
                <a:latin typeface="Arial" charset="0"/>
              </a:rPr>
              <a:t>avium</a:t>
            </a:r>
            <a:r>
              <a:rPr lang="en-GB" sz="1400" dirty="0">
                <a:solidFill>
                  <a:schemeClr val="tx1"/>
                </a:solidFill>
                <a:latin typeface="Arial" charset="0"/>
              </a:rPr>
              <a:t> subspecies </a:t>
            </a:r>
            <a:r>
              <a:rPr lang="en-GB" sz="1400" dirty="0" err="1">
                <a:solidFill>
                  <a:schemeClr val="tx1"/>
                </a:solidFill>
                <a:latin typeface="Arial" charset="0"/>
              </a:rPr>
              <a:t>paratuberculosis</a:t>
            </a:r>
            <a:r>
              <a:rPr lang="en-GB" sz="1400" dirty="0">
                <a:solidFill>
                  <a:schemeClr val="tx1"/>
                </a:solidFill>
                <a:latin typeface="Arial" charset="0"/>
              </a:rPr>
              <a:t>)</a:t>
            </a:r>
          </a:p>
          <a:p>
            <a:pPr eaLnBrk="1" hangingPunct="1">
              <a:lnSpc>
                <a:spcPct val="120000"/>
              </a:lnSpc>
              <a:buFont typeface="Wingdings" pitchFamily="2" charset="2"/>
              <a:buNone/>
            </a:pPr>
            <a:r>
              <a:rPr lang="en-GB" sz="1800" dirty="0">
                <a:solidFill>
                  <a:schemeClr val="tx1"/>
                </a:solidFill>
                <a:latin typeface="Arial" charset="0"/>
              </a:rPr>
              <a:t>   </a:t>
            </a:r>
          </a:p>
          <a:p>
            <a:pPr eaLnBrk="1" hangingPunct="1">
              <a:buFont typeface="Wingdings" pitchFamily="2" charset="2"/>
              <a:buNone/>
            </a:pPr>
            <a:r>
              <a:rPr lang="en-GB" sz="1800" dirty="0">
                <a:solidFill>
                  <a:schemeClr val="tx1"/>
                </a:solidFill>
                <a:latin typeface="Arial" charset="0"/>
              </a:rPr>
              <a:t>   	</a:t>
            </a:r>
          </a:p>
          <a:p>
            <a:pPr eaLnBrk="1" hangingPunct="1">
              <a:buFont typeface="Wingdings" pitchFamily="2" charset="2"/>
              <a:buNone/>
            </a:pPr>
            <a:r>
              <a:rPr lang="en-GB" sz="1800" dirty="0">
                <a:solidFill>
                  <a:schemeClr val="tx1"/>
                </a:solidFill>
                <a:latin typeface="Arial" charset="0"/>
              </a:rPr>
              <a:t> </a:t>
            </a:r>
            <a:r>
              <a:rPr lang="en-GB" dirty="0">
                <a:solidFill>
                  <a:schemeClr val="tx1"/>
                </a:solidFill>
                <a:latin typeface="Arial" charset="0"/>
              </a:rPr>
              <a:t>possible link to Crohn’s disease</a:t>
            </a:r>
            <a:r>
              <a:rPr lang="en-GB" sz="1800" dirty="0">
                <a:solidFill>
                  <a:schemeClr val="tx1"/>
                </a:solidFill>
                <a:latin typeface="Arial" charset="0"/>
              </a:rPr>
              <a:t>  </a:t>
            </a:r>
          </a:p>
          <a:p>
            <a:pPr eaLnBrk="1" hangingPunct="1"/>
            <a:endParaRPr lang="en-GB" sz="1800" dirty="0">
              <a:solidFill>
                <a:schemeClr val="tx1"/>
              </a:solidFill>
              <a:latin typeface="Arial" charset="0"/>
              <a:sym typeface="Wingdings" pitchFamily="2" charset="2"/>
            </a:endParaRPr>
          </a:p>
        </p:txBody>
      </p:sp>
      <p:sp>
        <p:nvSpPr>
          <p:cNvPr id="167942" name="AutoShape 6"/>
          <p:cNvSpPr>
            <a:spLocks noChangeArrowheads="1"/>
          </p:cNvSpPr>
          <p:nvPr/>
        </p:nvSpPr>
        <p:spPr bwMode="auto">
          <a:xfrm>
            <a:off x="1038225" y="5568950"/>
            <a:ext cx="809625" cy="439738"/>
          </a:xfrm>
          <a:prstGeom prst="curvedDownArrow">
            <a:avLst>
              <a:gd name="adj1" fmla="val 36823"/>
              <a:gd name="adj2" fmla="val 73646"/>
              <a:gd name="adj3" fmla="val 33333"/>
            </a:avLst>
          </a:prstGeom>
          <a:solidFill>
            <a:srgbClr val="FFCC00"/>
          </a:solidFill>
          <a:ln w="9525">
            <a:solidFill>
              <a:schemeClr val="tx1"/>
            </a:solidFill>
            <a:miter lim="800000"/>
            <a:headEnd/>
            <a:tailEnd/>
          </a:ln>
          <a:effectLst/>
        </p:spPr>
        <p:txBody>
          <a:bodyPr wrap="none" anchor="ctr"/>
          <a:lstStyle/>
          <a:p>
            <a:endParaRPr lang="en-US"/>
          </a:p>
        </p:txBody>
      </p:sp>
      <p:pic>
        <p:nvPicPr>
          <p:cNvPr id="167943" name="Picture 7" descr="electron micrograph photo of M. Paratuberculosis bacteria">
            <a:hlinkClick r:id="rId5"/>
          </p:cNvPr>
          <p:cNvPicPr>
            <a:picLocks noChangeAspect="1" noChangeArrowheads="1"/>
          </p:cNvPicPr>
          <p:nvPr/>
        </p:nvPicPr>
        <p:blipFill>
          <a:blip r:embed="rId6" cstate="print"/>
          <a:srcRect/>
          <a:stretch>
            <a:fillRect/>
          </a:stretch>
        </p:blipFill>
        <p:spPr bwMode="auto">
          <a:xfrm>
            <a:off x="6929438" y="4137025"/>
            <a:ext cx="1760537" cy="1446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P spid="1679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1951038" y="1125538"/>
            <a:ext cx="5208587" cy="461665"/>
          </a:xfrm>
          <a:prstGeom prst="rect">
            <a:avLst/>
          </a:prstGeom>
          <a:noFill/>
          <a:ln w="9525">
            <a:noFill/>
            <a:miter lim="800000"/>
            <a:headEnd/>
            <a:tailEnd/>
          </a:ln>
          <a:effectLst/>
        </p:spPr>
        <p:txBody>
          <a:bodyPr>
            <a:spAutoFit/>
          </a:bodyPr>
          <a:lstStyle/>
          <a:p>
            <a:pPr eaLnBrk="1" hangingPunct="1">
              <a:spcBef>
                <a:spcPct val="50000"/>
              </a:spcBef>
            </a:pPr>
            <a:r>
              <a:rPr lang="en-NZ" sz="2400" b="1" dirty="0">
                <a:solidFill>
                  <a:schemeClr val="accent6">
                    <a:lumMod val="75000"/>
                  </a:schemeClr>
                </a:solidFill>
                <a:latin typeface="Arial" charset="0"/>
              </a:rPr>
              <a:t>OCTN 1 transports </a:t>
            </a:r>
            <a:r>
              <a:rPr lang="en-NZ" sz="2400" b="1" dirty="0" err="1">
                <a:solidFill>
                  <a:schemeClr val="accent6">
                    <a:lumMod val="75000"/>
                  </a:schemeClr>
                </a:solidFill>
                <a:latin typeface="Arial" charset="0"/>
              </a:rPr>
              <a:t>ergothioneine</a:t>
            </a:r>
            <a:endParaRPr lang="en-GB" sz="2400" b="1" dirty="0">
              <a:solidFill>
                <a:schemeClr val="accent6">
                  <a:lumMod val="75000"/>
                </a:schemeClr>
              </a:solidFill>
              <a:latin typeface="Arial" charset="0"/>
            </a:endParaRPr>
          </a:p>
        </p:txBody>
      </p:sp>
      <p:grpSp>
        <p:nvGrpSpPr>
          <p:cNvPr id="2" name="Group 3"/>
          <p:cNvGrpSpPr>
            <a:grpSpLocks/>
          </p:cNvGrpSpPr>
          <p:nvPr/>
        </p:nvGrpSpPr>
        <p:grpSpPr bwMode="auto">
          <a:xfrm>
            <a:off x="277812" y="1774847"/>
            <a:ext cx="4370389" cy="4725987"/>
            <a:chOff x="124" y="1101"/>
            <a:chExt cx="2753" cy="2977"/>
          </a:xfrm>
        </p:grpSpPr>
        <p:sp>
          <p:nvSpPr>
            <p:cNvPr id="169988" name="Text Box 4"/>
            <p:cNvSpPr txBox="1">
              <a:spLocks noChangeArrowheads="1"/>
            </p:cNvSpPr>
            <p:nvPr/>
          </p:nvSpPr>
          <p:spPr bwMode="auto">
            <a:xfrm>
              <a:off x="124" y="3807"/>
              <a:ext cx="1212" cy="173"/>
            </a:xfrm>
            <a:prstGeom prst="rect">
              <a:avLst/>
            </a:prstGeom>
            <a:noFill/>
            <a:ln w="9525">
              <a:noFill/>
              <a:miter lim="800000"/>
              <a:headEnd/>
              <a:tailEnd/>
            </a:ln>
            <a:effectLst/>
          </p:spPr>
          <p:txBody>
            <a:bodyPr wrap="none">
              <a:spAutoFit/>
            </a:bodyPr>
            <a:lstStyle/>
            <a:p>
              <a:pPr eaLnBrk="1" hangingPunct="1"/>
              <a:r>
                <a:rPr lang="en-US" sz="1200" dirty="0" err="1">
                  <a:solidFill>
                    <a:schemeClr val="tx1"/>
                  </a:solidFill>
                  <a:latin typeface="Arial" charset="0"/>
                </a:rPr>
                <a:t>Grundemann</a:t>
              </a:r>
              <a:r>
                <a:rPr lang="en-US" sz="1200" dirty="0">
                  <a:solidFill>
                    <a:schemeClr val="tx1"/>
                  </a:solidFill>
                  <a:latin typeface="Arial" charset="0"/>
                </a:rPr>
                <a:t> et al. (2005)</a:t>
              </a:r>
            </a:p>
          </p:txBody>
        </p:sp>
        <p:grpSp>
          <p:nvGrpSpPr>
            <p:cNvPr id="3" name="Group 5"/>
            <p:cNvGrpSpPr>
              <a:grpSpLocks/>
            </p:cNvGrpSpPr>
            <p:nvPr/>
          </p:nvGrpSpPr>
          <p:grpSpPr bwMode="auto">
            <a:xfrm>
              <a:off x="309" y="1101"/>
              <a:ext cx="2568" cy="2977"/>
              <a:chOff x="3189" y="1101"/>
              <a:chExt cx="2568" cy="2977"/>
            </a:xfrm>
          </p:grpSpPr>
          <p:grpSp>
            <p:nvGrpSpPr>
              <p:cNvPr id="4" name="Group 6"/>
              <p:cNvGrpSpPr>
                <a:grpSpLocks/>
              </p:cNvGrpSpPr>
              <p:nvPr/>
            </p:nvGrpSpPr>
            <p:grpSpPr bwMode="auto">
              <a:xfrm>
                <a:off x="3189" y="1101"/>
                <a:ext cx="2568" cy="2977"/>
                <a:chOff x="3132" y="1101"/>
                <a:chExt cx="2568" cy="2977"/>
              </a:xfrm>
            </p:grpSpPr>
            <p:pic>
              <p:nvPicPr>
                <p:cNvPr id="169991" name="Picture 7" descr="OCTN1 transport"/>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3132" y="1101"/>
                  <a:ext cx="2568" cy="2977"/>
                </a:xfrm>
                <a:prstGeom prst="rect">
                  <a:avLst/>
                </a:prstGeom>
                <a:noFill/>
              </p:spPr>
            </p:pic>
            <p:sp>
              <p:nvSpPr>
                <p:cNvPr id="169993" name="Rectangle 9"/>
                <p:cNvSpPr>
                  <a:spLocks noChangeArrowheads="1"/>
                </p:cNvSpPr>
                <p:nvPr/>
              </p:nvSpPr>
              <p:spPr bwMode="auto">
                <a:xfrm>
                  <a:off x="3144" y="3397"/>
                  <a:ext cx="2268" cy="215"/>
                </a:xfrm>
                <a:prstGeom prst="rect">
                  <a:avLst/>
                </a:prstGeom>
                <a:noFill/>
                <a:ln w="38100">
                  <a:solidFill>
                    <a:srgbClr val="FF0000"/>
                  </a:solidFill>
                  <a:miter lim="800000"/>
                  <a:headEnd/>
                  <a:tailEnd/>
                </a:ln>
                <a:effectLst/>
              </p:spPr>
              <p:txBody>
                <a:bodyPr wrap="none" anchor="ctr"/>
                <a:lstStyle/>
                <a:p>
                  <a:endParaRPr lang="en-US"/>
                </a:p>
              </p:txBody>
            </p:sp>
          </p:grpSp>
          <p:sp>
            <p:nvSpPr>
              <p:cNvPr id="169994" name="Text Box 10"/>
              <p:cNvSpPr txBox="1">
                <a:spLocks noChangeArrowheads="1"/>
              </p:cNvSpPr>
              <p:nvPr/>
            </p:nvSpPr>
            <p:spPr bwMode="auto">
              <a:xfrm>
                <a:off x="5068" y="1609"/>
                <a:ext cx="499" cy="192"/>
              </a:xfrm>
              <a:prstGeom prst="rect">
                <a:avLst/>
              </a:prstGeom>
              <a:solidFill>
                <a:srgbClr val="C0C0C0"/>
              </a:solidFill>
              <a:ln w="9525">
                <a:noFill/>
                <a:miter lim="800000"/>
                <a:headEnd/>
                <a:tailEnd/>
              </a:ln>
              <a:effectLst/>
            </p:spPr>
            <p:txBody>
              <a:bodyPr>
                <a:spAutoFit/>
              </a:bodyPr>
              <a:lstStyle/>
              <a:p>
                <a:pPr eaLnBrk="1" hangingPunct="1">
                  <a:spcBef>
                    <a:spcPct val="50000"/>
                  </a:spcBef>
                </a:pPr>
                <a:r>
                  <a:rPr lang="en-NZ" sz="1400" b="1">
                    <a:latin typeface="Arial Narrow" pitchFamily="34" charset="0"/>
                  </a:rPr>
                  <a:t>OCTN1h</a:t>
                </a:r>
                <a:endParaRPr lang="en-GB" sz="1400" b="1">
                  <a:latin typeface="Arial Narrow" pitchFamily="34" charset="0"/>
                </a:endParaRPr>
              </a:p>
            </p:txBody>
          </p:sp>
        </p:grpSp>
      </p:grpSp>
      <p:grpSp>
        <p:nvGrpSpPr>
          <p:cNvPr id="5" name="Group 11"/>
          <p:cNvGrpSpPr>
            <a:grpSpLocks/>
          </p:cNvGrpSpPr>
          <p:nvPr/>
        </p:nvGrpSpPr>
        <p:grpSpPr bwMode="auto">
          <a:xfrm>
            <a:off x="4792663" y="1893888"/>
            <a:ext cx="4279900" cy="3871912"/>
            <a:chOff x="3019" y="1193"/>
            <a:chExt cx="2696" cy="2439"/>
          </a:xfrm>
        </p:grpSpPr>
        <p:pic>
          <p:nvPicPr>
            <p:cNvPr id="169996" name="Picture 12"/>
            <p:cNvPicPr>
              <a:picLocks noChangeAspect="1" noChangeArrowheads="1"/>
            </p:cNvPicPr>
            <p:nvPr/>
          </p:nvPicPr>
          <p:blipFill>
            <a:blip r:embed="rId4" cstate="print"/>
            <a:srcRect/>
            <a:stretch>
              <a:fillRect/>
            </a:stretch>
          </p:blipFill>
          <p:spPr bwMode="auto">
            <a:xfrm>
              <a:off x="3048" y="1193"/>
              <a:ext cx="2562" cy="2156"/>
            </a:xfrm>
            <a:prstGeom prst="rect">
              <a:avLst/>
            </a:prstGeom>
            <a:noFill/>
            <a:ln w="9525">
              <a:solidFill>
                <a:schemeClr val="tx1"/>
              </a:solidFill>
              <a:miter lim="800000"/>
              <a:headEnd/>
              <a:tailEnd/>
            </a:ln>
            <a:effectLst/>
          </p:spPr>
        </p:pic>
        <p:sp>
          <p:nvSpPr>
            <p:cNvPr id="169997" name="Text Box 13"/>
            <p:cNvSpPr txBox="1">
              <a:spLocks noChangeArrowheads="1"/>
            </p:cNvSpPr>
            <p:nvPr/>
          </p:nvSpPr>
          <p:spPr bwMode="auto">
            <a:xfrm>
              <a:off x="5110" y="2971"/>
              <a:ext cx="484" cy="150"/>
            </a:xfrm>
            <a:prstGeom prst="rect">
              <a:avLst/>
            </a:prstGeom>
            <a:noFill/>
            <a:ln w="9525">
              <a:solidFill>
                <a:schemeClr val="tx1"/>
              </a:solidFill>
              <a:miter lim="800000"/>
              <a:headEnd/>
              <a:tailEnd/>
            </a:ln>
            <a:effectLst/>
          </p:spPr>
          <p:txBody>
            <a:bodyPr lIns="0" tIns="0" rIns="0" bIns="0">
              <a:spAutoFit/>
            </a:bodyPr>
            <a:lstStyle/>
            <a:p>
              <a:pPr algn="ctr" eaLnBrk="1" hangingPunct="1">
                <a:spcBef>
                  <a:spcPct val="50000"/>
                </a:spcBef>
              </a:pPr>
              <a:r>
                <a:rPr lang="en-NZ" sz="1500" b="1">
                  <a:solidFill>
                    <a:srgbClr val="FF6600"/>
                  </a:solidFill>
                  <a:latin typeface="Arial" charset="0"/>
                </a:rPr>
                <a:t>OCTN1</a:t>
              </a:r>
              <a:endParaRPr lang="en-GB" sz="1500" b="1">
                <a:solidFill>
                  <a:srgbClr val="FF6600"/>
                </a:solidFill>
                <a:latin typeface="Arial" charset="0"/>
              </a:endParaRPr>
            </a:p>
          </p:txBody>
        </p:sp>
        <p:sp>
          <p:nvSpPr>
            <p:cNvPr id="169998" name="Text Box 14"/>
            <p:cNvSpPr txBox="1">
              <a:spLocks noChangeArrowheads="1"/>
            </p:cNvSpPr>
            <p:nvPr/>
          </p:nvSpPr>
          <p:spPr bwMode="auto">
            <a:xfrm>
              <a:off x="3019" y="3401"/>
              <a:ext cx="2696" cy="231"/>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en-NZ" sz="1800" b="1" dirty="0">
                  <a:solidFill>
                    <a:schemeClr val="tx1"/>
                  </a:solidFill>
                  <a:latin typeface="Arial" charset="0"/>
                </a:rPr>
                <a:t>Organic </a:t>
              </a:r>
              <a:r>
                <a:rPr lang="en-NZ" sz="1800" b="1" dirty="0" err="1">
                  <a:solidFill>
                    <a:schemeClr val="tx1"/>
                  </a:solidFill>
                  <a:latin typeface="Arial" charset="0"/>
                </a:rPr>
                <a:t>cation</a:t>
              </a:r>
              <a:r>
                <a:rPr lang="en-NZ" sz="1800" b="1" dirty="0">
                  <a:solidFill>
                    <a:schemeClr val="tx1"/>
                  </a:solidFill>
                  <a:latin typeface="Arial" charset="0"/>
                </a:rPr>
                <a:t> transporter SLC22A5</a:t>
              </a:r>
              <a:endParaRPr lang="en-GB" sz="1800" b="1" dirty="0">
                <a:solidFill>
                  <a:schemeClr val="tx1"/>
                </a:solidFill>
                <a:latin typeface="Arial" charset="0"/>
              </a:endParaRPr>
            </a:p>
          </p:txBody>
        </p:sp>
        <p:pic>
          <p:nvPicPr>
            <p:cNvPr id="169999" name="Picture 15" descr="Animal Heart,Human Heart,Healthcare And Medicine,Three-dimensional Shape,Illustration and Painting,Red,Blood,Cell,Human Cell,Animal Body,Body,The Human Body,Animal Artery,Human Artery,Life,Infused Oil,Science,Scientific Experiment,Isolated"/>
            <p:cNvPicPr>
              <a:picLocks noChangeAspect="1" noChangeArrowheads="1"/>
            </p:cNvPicPr>
            <p:nvPr/>
          </p:nvPicPr>
          <p:blipFill>
            <a:blip r:embed="rId5" cstate="print"/>
            <a:srcRect/>
            <a:stretch>
              <a:fillRect/>
            </a:stretch>
          </p:blipFill>
          <p:spPr bwMode="auto">
            <a:xfrm>
              <a:off x="4792" y="3122"/>
              <a:ext cx="270" cy="220"/>
            </a:xfrm>
            <a:prstGeom prst="rect">
              <a:avLst/>
            </a:prstGeom>
            <a:solidFill>
              <a:srgbClr val="DDF0F1"/>
            </a:solidFill>
          </p:spPr>
        </p:pic>
        <p:pic>
          <p:nvPicPr>
            <p:cNvPr id="170000" name="Picture 16" descr="Animal Heart,Human Heart,Healthcare And Medicine,Three-dimensional Shape,Illustration and Painting,Red,Blood,Cell,Human Cell,Animal Body,Body,The Human Body,Animal Artery,Human Artery,Life,Infused Oil,Science,Scientific Experiment,Isolated"/>
            <p:cNvPicPr>
              <a:picLocks noChangeAspect="1" noChangeArrowheads="1"/>
            </p:cNvPicPr>
            <p:nvPr/>
          </p:nvPicPr>
          <p:blipFill>
            <a:blip r:embed="rId5" cstate="print"/>
            <a:srcRect/>
            <a:stretch>
              <a:fillRect/>
            </a:stretch>
          </p:blipFill>
          <p:spPr bwMode="auto">
            <a:xfrm>
              <a:off x="5325" y="3121"/>
              <a:ext cx="270" cy="220"/>
            </a:xfrm>
            <a:prstGeom prst="rect">
              <a:avLst/>
            </a:prstGeom>
            <a:noFill/>
          </p:spPr>
        </p:pic>
        <p:pic>
          <p:nvPicPr>
            <p:cNvPr id="170001" name="Picture 17" descr="Animal Heart,Human Heart,Healthcare And Medicine,Three-dimensional Shape,Illustration and Painting,Red,Blood,Cell,Human Cell,Animal Body,Body,The Human Body,Animal Artery,Human Artery,Life,Infused Oil,Science,Scientific Experiment,Isolated"/>
            <p:cNvPicPr>
              <a:picLocks noChangeAspect="1" noChangeArrowheads="1"/>
            </p:cNvPicPr>
            <p:nvPr/>
          </p:nvPicPr>
          <p:blipFill>
            <a:blip r:embed="rId5" cstate="print"/>
            <a:srcRect/>
            <a:stretch>
              <a:fillRect/>
            </a:stretch>
          </p:blipFill>
          <p:spPr bwMode="auto">
            <a:xfrm>
              <a:off x="5061" y="3129"/>
              <a:ext cx="270" cy="22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1"/>
          </p:nvPr>
        </p:nvSpPr>
        <p:spPr>
          <a:xfrm>
            <a:off x="4300538" y="2322513"/>
            <a:ext cx="4152900" cy="2873375"/>
          </a:xfrm>
          <a:noFill/>
          <a:ln/>
        </p:spPr>
        <p:txBody>
          <a:bodyPr/>
          <a:lstStyle/>
          <a:p>
            <a:r>
              <a:rPr lang="en-US" sz="2000"/>
              <a:t>OCTN1 503F has 50% greater initial ergothioneine (10mM) transport capacity</a:t>
            </a:r>
            <a:br>
              <a:rPr lang="en-US" sz="2000"/>
            </a:br>
            <a:endParaRPr lang="en-US" sz="2000"/>
          </a:p>
          <a:p>
            <a:r>
              <a:rPr lang="en-US" sz="2000"/>
              <a:t>Accumulation of ergothioneine in 503F carriers </a:t>
            </a:r>
          </a:p>
          <a:p>
            <a:endParaRPr lang="en-US" sz="2000"/>
          </a:p>
          <a:p>
            <a:endParaRPr lang="en-US" sz="2000"/>
          </a:p>
          <a:p>
            <a:r>
              <a:rPr lang="en-US" sz="2000"/>
              <a:t>Possible risk factor for CD</a:t>
            </a:r>
          </a:p>
        </p:txBody>
      </p:sp>
      <p:sp>
        <p:nvSpPr>
          <p:cNvPr id="172035" name="Rectangle 3"/>
          <p:cNvSpPr>
            <a:spLocks noGrp="1" noChangeArrowheads="1"/>
          </p:cNvSpPr>
          <p:nvPr>
            <p:ph type="title"/>
          </p:nvPr>
        </p:nvSpPr>
        <p:spPr>
          <a:xfrm>
            <a:off x="468313" y="981075"/>
            <a:ext cx="8229600" cy="1143000"/>
          </a:xfrm>
          <a:noFill/>
          <a:ln/>
        </p:spPr>
        <p:txBody>
          <a:bodyPr/>
          <a:lstStyle/>
          <a:p>
            <a:r>
              <a:rPr lang="en-US" sz="3600" b="0" dirty="0"/>
              <a:t>OCTN1- Gain of Function Variant</a:t>
            </a:r>
          </a:p>
        </p:txBody>
      </p:sp>
      <p:grpSp>
        <p:nvGrpSpPr>
          <p:cNvPr id="2" name="Group 4"/>
          <p:cNvGrpSpPr>
            <a:grpSpLocks/>
          </p:cNvGrpSpPr>
          <p:nvPr/>
        </p:nvGrpSpPr>
        <p:grpSpPr bwMode="auto">
          <a:xfrm>
            <a:off x="358775" y="2595563"/>
            <a:ext cx="3925888" cy="3260725"/>
            <a:chOff x="385" y="1702"/>
            <a:chExt cx="2359" cy="1906"/>
          </a:xfrm>
        </p:grpSpPr>
        <p:pic>
          <p:nvPicPr>
            <p:cNvPr id="172037" name="Picture 5"/>
            <p:cNvPicPr>
              <a:picLocks noChangeAspect="1" noChangeArrowheads="1"/>
            </p:cNvPicPr>
            <p:nvPr/>
          </p:nvPicPr>
          <p:blipFill>
            <a:blip r:embed="rId3" cstate="print"/>
            <a:srcRect/>
            <a:stretch>
              <a:fillRect/>
            </a:stretch>
          </p:blipFill>
          <p:spPr bwMode="auto">
            <a:xfrm>
              <a:off x="385" y="1706"/>
              <a:ext cx="2314" cy="1633"/>
            </a:xfrm>
            <a:prstGeom prst="rect">
              <a:avLst/>
            </a:prstGeom>
            <a:noFill/>
          </p:spPr>
        </p:pic>
        <p:sp>
          <p:nvSpPr>
            <p:cNvPr id="172038" name="Rectangle 6"/>
            <p:cNvSpPr>
              <a:spLocks noChangeArrowheads="1"/>
            </p:cNvSpPr>
            <p:nvPr/>
          </p:nvSpPr>
          <p:spPr bwMode="auto">
            <a:xfrm>
              <a:off x="975" y="3430"/>
              <a:ext cx="1179" cy="178"/>
            </a:xfrm>
            <a:prstGeom prst="rect">
              <a:avLst/>
            </a:prstGeom>
            <a:noFill/>
            <a:ln w="9525">
              <a:noFill/>
              <a:miter lim="800000"/>
              <a:headEnd/>
              <a:tailEnd/>
            </a:ln>
            <a:effectLst/>
          </p:spPr>
          <p:txBody>
            <a:bodyPr>
              <a:spAutoFit/>
            </a:bodyPr>
            <a:lstStyle/>
            <a:p>
              <a:pPr eaLnBrk="1" hangingPunct="1"/>
              <a:r>
                <a:rPr lang="en-GB" sz="1400">
                  <a:solidFill>
                    <a:srgbClr val="000000"/>
                  </a:solidFill>
                  <a:latin typeface="Arial" charset="0"/>
                </a:rPr>
                <a:t>Taubert et al. (2005)</a:t>
              </a:r>
              <a:endParaRPr lang="en-US" sz="1400">
                <a:solidFill>
                  <a:srgbClr val="000000"/>
                </a:solidFill>
                <a:latin typeface="Arial" charset="0"/>
              </a:endParaRPr>
            </a:p>
          </p:txBody>
        </p:sp>
        <p:sp>
          <p:nvSpPr>
            <p:cNvPr id="172039" name="Rectangle 7"/>
            <p:cNvSpPr>
              <a:spLocks noChangeArrowheads="1"/>
            </p:cNvSpPr>
            <p:nvPr/>
          </p:nvSpPr>
          <p:spPr bwMode="auto">
            <a:xfrm>
              <a:off x="918" y="1712"/>
              <a:ext cx="817" cy="318"/>
            </a:xfrm>
            <a:prstGeom prst="rect">
              <a:avLst/>
            </a:prstGeom>
            <a:solidFill>
              <a:schemeClr val="bg1"/>
            </a:solidFill>
            <a:ln w="9525">
              <a:noFill/>
              <a:miter lim="800000"/>
              <a:headEnd/>
              <a:tailEnd/>
            </a:ln>
            <a:effectLst/>
          </p:spPr>
          <p:txBody>
            <a:bodyPr wrap="none" anchor="ctr"/>
            <a:lstStyle/>
            <a:p>
              <a:endParaRPr lang="en-US"/>
            </a:p>
          </p:txBody>
        </p:sp>
        <p:sp>
          <p:nvSpPr>
            <p:cNvPr id="172040" name="Text Box 8"/>
            <p:cNvSpPr txBox="1">
              <a:spLocks noChangeArrowheads="1"/>
            </p:cNvSpPr>
            <p:nvPr/>
          </p:nvSpPr>
          <p:spPr bwMode="auto">
            <a:xfrm>
              <a:off x="1746" y="1702"/>
              <a:ext cx="998" cy="214"/>
            </a:xfrm>
            <a:prstGeom prst="rect">
              <a:avLst/>
            </a:prstGeom>
            <a:noFill/>
            <a:ln w="9525">
              <a:noFill/>
              <a:miter lim="800000"/>
              <a:headEnd/>
              <a:tailEnd/>
            </a:ln>
            <a:effectLst/>
          </p:spPr>
          <p:txBody>
            <a:bodyPr>
              <a:spAutoFit/>
            </a:bodyPr>
            <a:lstStyle/>
            <a:p>
              <a:pPr eaLnBrk="1" hangingPunct="1">
                <a:spcBef>
                  <a:spcPct val="50000"/>
                </a:spcBef>
              </a:pPr>
              <a:r>
                <a:rPr lang="en-NZ" sz="1800" b="1">
                  <a:latin typeface="Arial" charset="0"/>
                </a:rPr>
                <a:t>OCTN1 WT</a:t>
              </a:r>
              <a:endParaRPr lang="en-GB" sz="1800" b="1">
                <a:latin typeface="Arial" charset="0"/>
              </a:endParaRPr>
            </a:p>
          </p:txBody>
        </p:sp>
        <p:sp>
          <p:nvSpPr>
            <p:cNvPr id="172041" name="Text Box 9"/>
            <p:cNvSpPr txBox="1">
              <a:spLocks noChangeArrowheads="1"/>
            </p:cNvSpPr>
            <p:nvPr/>
          </p:nvSpPr>
          <p:spPr bwMode="auto">
            <a:xfrm>
              <a:off x="1746" y="2478"/>
              <a:ext cx="998" cy="214"/>
            </a:xfrm>
            <a:prstGeom prst="rect">
              <a:avLst/>
            </a:prstGeom>
            <a:noFill/>
            <a:ln w="9525">
              <a:noFill/>
              <a:miter lim="800000"/>
              <a:headEnd/>
              <a:tailEnd/>
            </a:ln>
            <a:effectLst/>
          </p:spPr>
          <p:txBody>
            <a:bodyPr>
              <a:spAutoFit/>
            </a:bodyPr>
            <a:lstStyle/>
            <a:p>
              <a:pPr eaLnBrk="1" hangingPunct="1">
                <a:spcBef>
                  <a:spcPct val="50000"/>
                </a:spcBef>
              </a:pPr>
              <a:r>
                <a:rPr lang="en-NZ" sz="1800" b="1">
                  <a:solidFill>
                    <a:srgbClr val="CC0066"/>
                  </a:solidFill>
                  <a:latin typeface="Arial" charset="0"/>
                </a:rPr>
                <a:t>OCTN1 503F</a:t>
              </a:r>
              <a:endParaRPr lang="en-GB" sz="1800" b="1">
                <a:solidFill>
                  <a:srgbClr val="CC0066"/>
                </a:solidFill>
                <a:latin typeface="Arial" charset="0"/>
              </a:endParaRPr>
            </a:p>
          </p:txBody>
        </p:sp>
      </p:grpSp>
      <p:sp>
        <p:nvSpPr>
          <p:cNvPr id="172042" name="AutoShape 10"/>
          <p:cNvSpPr>
            <a:spLocks noChangeArrowheads="1"/>
          </p:cNvSpPr>
          <p:nvPr/>
        </p:nvSpPr>
        <p:spPr bwMode="auto">
          <a:xfrm>
            <a:off x="5715008" y="4857760"/>
            <a:ext cx="504825" cy="360362"/>
          </a:xfrm>
          <a:prstGeom prst="curvedDownArrow">
            <a:avLst>
              <a:gd name="adj1" fmla="val 28018"/>
              <a:gd name="adj2" fmla="val 56035"/>
              <a:gd name="adj3" fmla="val 33333"/>
            </a:avLst>
          </a:prstGeom>
          <a:solidFill>
            <a:schemeClr val="folHlink"/>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214282" y="2570163"/>
            <a:ext cx="8715436" cy="1539875"/>
          </a:xfrm>
          <a:prstGeom prst="rect">
            <a:avLst/>
          </a:prstGeom>
          <a:noFill/>
          <a:ln w="12700">
            <a:solidFill>
              <a:schemeClr val="tx1"/>
            </a:solidFill>
            <a:miter lim="800000"/>
            <a:headEnd type="none" w="sm" len="sm"/>
            <a:tailEnd type="none" w="sm" len="sm"/>
          </a:ln>
          <a:effectLst/>
        </p:spPr>
        <p:txBody>
          <a:bodyPr/>
          <a:lstStyle/>
          <a:p>
            <a:pPr eaLnBrk="1" hangingPunct="1"/>
            <a:r>
              <a:rPr lang="en-NZ" sz="2800" b="1" dirty="0">
                <a:solidFill>
                  <a:schemeClr val="tx1"/>
                </a:solidFill>
                <a:latin typeface="Arial" charset="0"/>
              </a:rPr>
              <a:t>Our study:	Leu503Phe </a:t>
            </a:r>
            <a:r>
              <a:rPr lang="en-NZ" sz="2800" dirty="0">
                <a:solidFill>
                  <a:schemeClr val="tx1"/>
                </a:solidFill>
                <a:latin typeface="Arial" charset="0"/>
              </a:rPr>
              <a:t>(rs1050152) C/T</a:t>
            </a:r>
            <a:br>
              <a:rPr lang="en-NZ" sz="2800" dirty="0">
                <a:solidFill>
                  <a:schemeClr val="tx1"/>
                </a:solidFill>
                <a:latin typeface="Arial" charset="0"/>
              </a:rPr>
            </a:br>
            <a:r>
              <a:rPr lang="en-NZ" sz="2800" dirty="0">
                <a:solidFill>
                  <a:schemeClr val="tx1"/>
                </a:solidFill>
                <a:latin typeface="Arial" charset="0"/>
              </a:rPr>
              <a:t/>
            </a:r>
            <a:br>
              <a:rPr lang="en-NZ" sz="2800" dirty="0">
                <a:solidFill>
                  <a:schemeClr val="tx1"/>
                </a:solidFill>
                <a:latin typeface="Arial" charset="0"/>
              </a:rPr>
            </a:br>
            <a:r>
              <a:rPr lang="en-NZ" sz="2800" dirty="0">
                <a:solidFill>
                  <a:schemeClr val="tx1"/>
                </a:solidFill>
                <a:latin typeface="Arial" charset="0"/>
              </a:rPr>
              <a:t>		</a:t>
            </a:r>
            <a:r>
              <a:rPr lang="en-NZ" sz="2800" b="1" dirty="0">
                <a:solidFill>
                  <a:schemeClr val="tx1"/>
                </a:solidFill>
                <a:latin typeface="Arial" charset="0"/>
              </a:rPr>
              <a:t>p=0.9 UC+CD, p=0.56 CD p=0.39 UC</a:t>
            </a:r>
            <a:br>
              <a:rPr lang="en-NZ" sz="2800" b="1" dirty="0">
                <a:solidFill>
                  <a:schemeClr val="tx1"/>
                </a:solidFill>
                <a:latin typeface="Arial" charset="0"/>
              </a:rPr>
            </a:br>
            <a:endParaRPr lang="en-NZ" sz="2800" dirty="0">
              <a:solidFill>
                <a:schemeClr val="tx1"/>
              </a:solidFill>
              <a:latin typeface="Arial" charset="0"/>
            </a:endParaRPr>
          </a:p>
          <a:p>
            <a:pPr eaLnBrk="1" hangingPunct="1"/>
            <a:r>
              <a:rPr lang="en-NZ" sz="2800" dirty="0">
                <a:solidFill>
                  <a:schemeClr val="tx1"/>
                </a:solidFill>
                <a:latin typeface="Arial" charset="0"/>
              </a:rPr>
              <a:t>		814 patients 409 controls</a:t>
            </a:r>
          </a:p>
        </p:txBody>
      </p:sp>
      <p:sp>
        <p:nvSpPr>
          <p:cNvPr id="174083" name="Text Box 3"/>
          <p:cNvSpPr txBox="1">
            <a:spLocks noChangeArrowheads="1"/>
          </p:cNvSpPr>
          <p:nvPr/>
        </p:nvSpPr>
        <p:spPr bwMode="auto">
          <a:xfrm>
            <a:off x="214282" y="1414463"/>
            <a:ext cx="8501121" cy="646331"/>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en-NZ" sz="3600" b="1" dirty="0">
                <a:solidFill>
                  <a:schemeClr val="accent6">
                    <a:lumMod val="75000"/>
                  </a:schemeClr>
                </a:solidFill>
                <a:latin typeface="Arial" charset="0"/>
              </a:rPr>
              <a:t>OCTN1 and CD in New Zealand</a:t>
            </a:r>
            <a:endParaRPr lang="en-GB" sz="3600" b="1" dirty="0">
              <a:solidFill>
                <a:schemeClr val="accent6">
                  <a:lumMod val="75000"/>
                </a:schemeClr>
              </a:solidFill>
              <a:latin typeface="Arial" charset="0"/>
            </a:endParaRPr>
          </a:p>
        </p:txBody>
      </p:sp>
      <p:grpSp>
        <p:nvGrpSpPr>
          <p:cNvPr id="7" name="Group 6"/>
          <p:cNvGrpSpPr/>
          <p:nvPr/>
        </p:nvGrpSpPr>
        <p:grpSpPr>
          <a:xfrm>
            <a:off x="5786446" y="4572008"/>
            <a:ext cx="3357586" cy="1285884"/>
            <a:chOff x="5786446" y="4572008"/>
            <a:chExt cx="3357586" cy="1285884"/>
          </a:xfrm>
        </p:grpSpPr>
        <p:sp>
          <p:nvSpPr>
            <p:cNvPr id="5" name="Rectangular Callout 4"/>
            <p:cNvSpPr/>
            <p:nvPr/>
          </p:nvSpPr>
          <p:spPr bwMode="auto">
            <a:xfrm>
              <a:off x="5786446" y="4572008"/>
              <a:ext cx="3357586" cy="1285884"/>
            </a:xfrm>
            <a:prstGeom prst="wedgeRectCallout">
              <a:avLst>
                <a:gd name="adj1" fmla="val -3813"/>
                <a:gd name="adj2" fmla="val -116843"/>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Lucida Sans Unicode" charset="0"/>
                <a:cs typeface="Lucida Sans Unicode" charset="0"/>
              </a:endParaRPr>
            </a:p>
          </p:txBody>
        </p:sp>
        <p:sp>
          <p:nvSpPr>
            <p:cNvPr id="6" name="TextBox 5"/>
            <p:cNvSpPr txBox="1"/>
            <p:nvPr/>
          </p:nvSpPr>
          <p:spPr>
            <a:xfrm>
              <a:off x="6000760" y="4786322"/>
              <a:ext cx="3000396" cy="830997"/>
            </a:xfrm>
            <a:prstGeom prst="rect">
              <a:avLst/>
            </a:prstGeom>
            <a:noFill/>
          </p:spPr>
          <p:txBody>
            <a:bodyPr wrap="square" rtlCol="0">
              <a:spAutoFit/>
            </a:bodyPr>
            <a:lstStyle/>
            <a:p>
              <a:r>
                <a:rPr lang="en-US" sz="2400" dirty="0" smtClean="0"/>
                <a:t>No paper to Nature with these p-values</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613025" y="1411288"/>
            <a:ext cx="5824538" cy="4949825"/>
            <a:chOff x="1790" y="1000"/>
            <a:chExt cx="3669" cy="3118"/>
          </a:xfrm>
        </p:grpSpPr>
        <p:sp>
          <p:nvSpPr>
            <p:cNvPr id="5" name="Rectangle 4"/>
            <p:cNvSpPr>
              <a:spLocks noChangeArrowheads="1"/>
            </p:cNvSpPr>
            <p:nvPr/>
          </p:nvSpPr>
          <p:spPr bwMode="auto">
            <a:xfrm>
              <a:off x="5145" y="2904"/>
              <a:ext cx="54"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1</a:t>
              </a:r>
            </a:p>
          </p:txBody>
        </p:sp>
        <p:sp>
          <p:nvSpPr>
            <p:cNvPr id="6" name="Rectangle 5"/>
            <p:cNvSpPr>
              <a:spLocks noChangeArrowheads="1"/>
            </p:cNvSpPr>
            <p:nvPr/>
          </p:nvSpPr>
          <p:spPr bwMode="auto">
            <a:xfrm>
              <a:off x="4710" y="2802"/>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a:t>
              </a:r>
            </a:p>
          </p:txBody>
        </p:sp>
        <p:sp>
          <p:nvSpPr>
            <p:cNvPr id="7" name="Rectangle 6"/>
            <p:cNvSpPr>
              <a:spLocks noChangeArrowheads="1"/>
            </p:cNvSpPr>
            <p:nvPr/>
          </p:nvSpPr>
          <p:spPr bwMode="auto">
            <a:xfrm>
              <a:off x="4505" y="2425"/>
              <a:ext cx="54"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3</a:t>
              </a:r>
            </a:p>
          </p:txBody>
        </p:sp>
        <p:sp>
          <p:nvSpPr>
            <p:cNvPr id="8" name="Rectangle 7"/>
            <p:cNvSpPr>
              <a:spLocks noChangeArrowheads="1"/>
            </p:cNvSpPr>
            <p:nvPr/>
          </p:nvSpPr>
          <p:spPr bwMode="auto">
            <a:xfrm>
              <a:off x="4486" y="2642"/>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a:t>
              </a:r>
            </a:p>
          </p:txBody>
        </p:sp>
        <p:sp>
          <p:nvSpPr>
            <p:cNvPr id="9" name="Rectangle 8"/>
            <p:cNvSpPr>
              <a:spLocks noChangeArrowheads="1"/>
            </p:cNvSpPr>
            <p:nvPr/>
          </p:nvSpPr>
          <p:spPr bwMode="auto">
            <a:xfrm>
              <a:off x="4461" y="2698"/>
              <a:ext cx="53" cy="115"/>
            </a:xfrm>
            <a:prstGeom prst="rect">
              <a:avLst/>
            </a:prstGeom>
            <a:noFill/>
            <a:ln w="9525">
              <a:noFill/>
              <a:miter lim="800000"/>
              <a:headEnd/>
              <a:tailEnd/>
            </a:ln>
          </p:spPr>
          <p:txBody>
            <a:bodyPr wrap="none" lIns="0" tIns="0" rIns="0" bIns="0">
              <a:spAutoFit/>
            </a:bodyPr>
            <a:lstStyle/>
            <a:p>
              <a:pPr eaLnBrk="1" hangingPunct="1"/>
              <a:r>
                <a:rPr lang="en-GB" sz="1200" b="1">
                  <a:latin typeface="Arial" charset="0"/>
                </a:rPr>
                <a:t>5</a:t>
              </a:r>
            </a:p>
          </p:txBody>
        </p:sp>
        <p:sp>
          <p:nvSpPr>
            <p:cNvPr id="10" name="Rectangle 9"/>
            <p:cNvSpPr>
              <a:spLocks noChangeArrowheads="1"/>
            </p:cNvSpPr>
            <p:nvPr/>
          </p:nvSpPr>
          <p:spPr bwMode="auto">
            <a:xfrm>
              <a:off x="4448" y="2674"/>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6</a:t>
              </a:r>
            </a:p>
          </p:txBody>
        </p:sp>
        <p:sp>
          <p:nvSpPr>
            <p:cNvPr id="11" name="Rectangle 10"/>
            <p:cNvSpPr>
              <a:spLocks noChangeArrowheads="1"/>
            </p:cNvSpPr>
            <p:nvPr/>
          </p:nvSpPr>
          <p:spPr bwMode="auto">
            <a:xfrm>
              <a:off x="4441" y="2354"/>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7</a:t>
              </a:r>
            </a:p>
          </p:txBody>
        </p:sp>
        <p:sp>
          <p:nvSpPr>
            <p:cNvPr id="12" name="Rectangle 11"/>
            <p:cNvSpPr>
              <a:spLocks noChangeArrowheads="1"/>
            </p:cNvSpPr>
            <p:nvPr/>
          </p:nvSpPr>
          <p:spPr bwMode="auto">
            <a:xfrm>
              <a:off x="4288" y="2731"/>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8</a:t>
              </a:r>
            </a:p>
          </p:txBody>
        </p:sp>
        <p:sp>
          <p:nvSpPr>
            <p:cNvPr id="13" name="Rectangle 12"/>
            <p:cNvSpPr>
              <a:spLocks noChangeArrowheads="1"/>
            </p:cNvSpPr>
            <p:nvPr/>
          </p:nvSpPr>
          <p:spPr bwMode="auto">
            <a:xfrm>
              <a:off x="4218" y="2763"/>
              <a:ext cx="54"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9</a:t>
              </a:r>
            </a:p>
          </p:txBody>
        </p:sp>
        <p:sp>
          <p:nvSpPr>
            <p:cNvPr id="14" name="Rectangle 13"/>
            <p:cNvSpPr>
              <a:spLocks noChangeArrowheads="1"/>
            </p:cNvSpPr>
            <p:nvPr/>
          </p:nvSpPr>
          <p:spPr bwMode="auto">
            <a:xfrm>
              <a:off x="3920" y="259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10</a:t>
              </a:r>
            </a:p>
          </p:txBody>
        </p:sp>
        <p:sp>
          <p:nvSpPr>
            <p:cNvPr id="15" name="Rectangle 14"/>
            <p:cNvSpPr>
              <a:spLocks noChangeArrowheads="1"/>
            </p:cNvSpPr>
            <p:nvPr/>
          </p:nvSpPr>
          <p:spPr bwMode="auto">
            <a:xfrm>
              <a:off x="3901" y="2046"/>
              <a:ext cx="106" cy="115"/>
            </a:xfrm>
            <a:prstGeom prst="rect">
              <a:avLst/>
            </a:prstGeom>
            <a:noFill/>
            <a:ln w="9525">
              <a:noFill/>
              <a:miter lim="800000"/>
              <a:headEnd/>
              <a:tailEnd/>
            </a:ln>
          </p:spPr>
          <p:txBody>
            <a:bodyPr wrap="none" lIns="0" tIns="0" rIns="0" bIns="0">
              <a:spAutoFit/>
            </a:bodyPr>
            <a:lstStyle/>
            <a:p>
              <a:pPr eaLnBrk="1" hangingPunct="1"/>
              <a:r>
                <a:rPr lang="en-GB" sz="1200" b="1">
                  <a:latin typeface="Arial" charset="0"/>
                </a:rPr>
                <a:t>11</a:t>
              </a:r>
            </a:p>
          </p:txBody>
        </p:sp>
        <p:sp>
          <p:nvSpPr>
            <p:cNvPr id="16" name="Rectangle 15"/>
            <p:cNvSpPr>
              <a:spLocks noChangeArrowheads="1"/>
            </p:cNvSpPr>
            <p:nvPr/>
          </p:nvSpPr>
          <p:spPr bwMode="auto">
            <a:xfrm>
              <a:off x="3863" y="204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12</a:t>
              </a:r>
            </a:p>
          </p:txBody>
        </p:sp>
        <p:sp>
          <p:nvSpPr>
            <p:cNvPr id="17" name="Rectangle 16"/>
            <p:cNvSpPr>
              <a:spLocks noChangeArrowheads="1"/>
            </p:cNvSpPr>
            <p:nvPr/>
          </p:nvSpPr>
          <p:spPr bwMode="auto">
            <a:xfrm>
              <a:off x="3850" y="320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13</a:t>
              </a:r>
            </a:p>
          </p:txBody>
        </p:sp>
        <p:sp>
          <p:nvSpPr>
            <p:cNvPr id="18" name="Rectangle 17"/>
            <p:cNvSpPr>
              <a:spLocks noChangeArrowheads="1"/>
            </p:cNvSpPr>
            <p:nvPr/>
          </p:nvSpPr>
          <p:spPr bwMode="auto">
            <a:xfrm>
              <a:off x="3792" y="2783"/>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14</a:t>
              </a:r>
            </a:p>
          </p:txBody>
        </p:sp>
        <p:sp>
          <p:nvSpPr>
            <p:cNvPr id="19" name="Rectangle 18"/>
            <p:cNvSpPr>
              <a:spLocks noChangeArrowheads="1"/>
            </p:cNvSpPr>
            <p:nvPr/>
          </p:nvSpPr>
          <p:spPr bwMode="auto">
            <a:xfrm>
              <a:off x="3792" y="243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15</a:t>
              </a:r>
            </a:p>
          </p:txBody>
        </p:sp>
        <p:sp>
          <p:nvSpPr>
            <p:cNvPr id="20" name="Rectangle 19"/>
            <p:cNvSpPr>
              <a:spLocks noChangeArrowheads="1"/>
            </p:cNvSpPr>
            <p:nvPr/>
          </p:nvSpPr>
          <p:spPr bwMode="auto">
            <a:xfrm>
              <a:off x="3760" y="234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16</a:t>
              </a:r>
            </a:p>
          </p:txBody>
        </p:sp>
        <p:sp>
          <p:nvSpPr>
            <p:cNvPr id="21" name="Rectangle 20"/>
            <p:cNvSpPr>
              <a:spLocks noChangeArrowheads="1"/>
            </p:cNvSpPr>
            <p:nvPr/>
          </p:nvSpPr>
          <p:spPr bwMode="auto">
            <a:xfrm>
              <a:off x="3715" y="1906"/>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17</a:t>
              </a:r>
            </a:p>
          </p:txBody>
        </p:sp>
        <p:sp>
          <p:nvSpPr>
            <p:cNvPr id="22" name="Rectangle 21"/>
            <p:cNvSpPr>
              <a:spLocks noChangeArrowheads="1"/>
            </p:cNvSpPr>
            <p:nvPr/>
          </p:nvSpPr>
          <p:spPr bwMode="auto">
            <a:xfrm>
              <a:off x="3690" y="222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18</a:t>
              </a:r>
            </a:p>
          </p:txBody>
        </p:sp>
        <p:sp>
          <p:nvSpPr>
            <p:cNvPr id="23" name="Rectangle 22"/>
            <p:cNvSpPr>
              <a:spLocks noChangeArrowheads="1"/>
            </p:cNvSpPr>
            <p:nvPr/>
          </p:nvSpPr>
          <p:spPr bwMode="auto">
            <a:xfrm>
              <a:off x="3619" y="213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19</a:t>
              </a:r>
            </a:p>
          </p:txBody>
        </p:sp>
        <p:sp>
          <p:nvSpPr>
            <p:cNvPr id="24" name="Rectangle 23"/>
            <p:cNvSpPr>
              <a:spLocks noChangeArrowheads="1"/>
            </p:cNvSpPr>
            <p:nvPr/>
          </p:nvSpPr>
          <p:spPr bwMode="auto">
            <a:xfrm>
              <a:off x="3600" y="243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20</a:t>
              </a:r>
            </a:p>
          </p:txBody>
        </p:sp>
        <p:sp>
          <p:nvSpPr>
            <p:cNvPr id="25" name="Rectangle 24"/>
            <p:cNvSpPr>
              <a:spLocks noChangeArrowheads="1"/>
            </p:cNvSpPr>
            <p:nvPr/>
          </p:nvSpPr>
          <p:spPr bwMode="auto">
            <a:xfrm>
              <a:off x="3562" y="2450"/>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21</a:t>
              </a:r>
            </a:p>
          </p:txBody>
        </p:sp>
        <p:sp>
          <p:nvSpPr>
            <p:cNvPr id="26" name="Rectangle 25"/>
            <p:cNvSpPr>
              <a:spLocks noChangeArrowheads="1"/>
            </p:cNvSpPr>
            <p:nvPr/>
          </p:nvSpPr>
          <p:spPr bwMode="auto">
            <a:xfrm>
              <a:off x="3453" y="283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22</a:t>
              </a:r>
            </a:p>
          </p:txBody>
        </p:sp>
        <p:sp>
          <p:nvSpPr>
            <p:cNvPr id="27" name="Rectangle 26"/>
            <p:cNvSpPr>
              <a:spLocks noChangeArrowheads="1"/>
            </p:cNvSpPr>
            <p:nvPr/>
          </p:nvSpPr>
          <p:spPr bwMode="auto">
            <a:xfrm>
              <a:off x="3402" y="158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23</a:t>
              </a:r>
            </a:p>
          </p:txBody>
        </p:sp>
        <p:sp>
          <p:nvSpPr>
            <p:cNvPr id="28" name="Rectangle 27"/>
            <p:cNvSpPr>
              <a:spLocks noChangeArrowheads="1"/>
            </p:cNvSpPr>
            <p:nvPr/>
          </p:nvSpPr>
          <p:spPr bwMode="auto">
            <a:xfrm>
              <a:off x="3376" y="1669"/>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24</a:t>
              </a:r>
            </a:p>
          </p:txBody>
        </p:sp>
        <p:sp>
          <p:nvSpPr>
            <p:cNvPr id="29" name="Rectangle 28"/>
            <p:cNvSpPr>
              <a:spLocks noChangeArrowheads="1"/>
            </p:cNvSpPr>
            <p:nvPr/>
          </p:nvSpPr>
          <p:spPr bwMode="auto">
            <a:xfrm>
              <a:off x="3344" y="244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25</a:t>
              </a:r>
            </a:p>
          </p:txBody>
        </p:sp>
        <p:sp>
          <p:nvSpPr>
            <p:cNvPr id="30" name="Rectangle 29"/>
            <p:cNvSpPr>
              <a:spLocks noChangeArrowheads="1"/>
            </p:cNvSpPr>
            <p:nvPr/>
          </p:nvSpPr>
          <p:spPr bwMode="auto">
            <a:xfrm>
              <a:off x="3300" y="2353"/>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26</a:t>
              </a:r>
            </a:p>
          </p:txBody>
        </p:sp>
        <p:sp>
          <p:nvSpPr>
            <p:cNvPr id="31" name="Rectangle 30"/>
            <p:cNvSpPr>
              <a:spLocks noChangeArrowheads="1"/>
            </p:cNvSpPr>
            <p:nvPr/>
          </p:nvSpPr>
          <p:spPr bwMode="auto">
            <a:xfrm>
              <a:off x="3133" y="1970"/>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27</a:t>
              </a:r>
            </a:p>
          </p:txBody>
        </p:sp>
        <p:sp>
          <p:nvSpPr>
            <p:cNvPr id="32" name="Rectangle 31"/>
            <p:cNvSpPr>
              <a:spLocks noChangeArrowheads="1"/>
            </p:cNvSpPr>
            <p:nvPr/>
          </p:nvSpPr>
          <p:spPr bwMode="auto">
            <a:xfrm>
              <a:off x="3050" y="1989"/>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28</a:t>
              </a:r>
            </a:p>
          </p:txBody>
        </p:sp>
        <p:sp>
          <p:nvSpPr>
            <p:cNvPr id="33" name="Rectangle 32"/>
            <p:cNvSpPr>
              <a:spLocks noChangeArrowheads="1"/>
            </p:cNvSpPr>
            <p:nvPr/>
          </p:nvSpPr>
          <p:spPr bwMode="auto">
            <a:xfrm>
              <a:off x="2909" y="3153"/>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29</a:t>
              </a:r>
            </a:p>
          </p:txBody>
        </p:sp>
        <p:sp>
          <p:nvSpPr>
            <p:cNvPr id="34" name="Rectangle 33"/>
            <p:cNvSpPr>
              <a:spLocks noChangeArrowheads="1"/>
            </p:cNvSpPr>
            <p:nvPr/>
          </p:nvSpPr>
          <p:spPr bwMode="auto">
            <a:xfrm>
              <a:off x="2897" y="170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30</a:t>
              </a:r>
            </a:p>
          </p:txBody>
        </p:sp>
        <p:sp>
          <p:nvSpPr>
            <p:cNvPr id="35" name="Rectangle 34"/>
            <p:cNvSpPr>
              <a:spLocks noChangeArrowheads="1"/>
            </p:cNvSpPr>
            <p:nvPr/>
          </p:nvSpPr>
          <p:spPr bwMode="auto">
            <a:xfrm>
              <a:off x="2884" y="2565"/>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31</a:t>
              </a:r>
            </a:p>
          </p:txBody>
        </p:sp>
        <p:sp>
          <p:nvSpPr>
            <p:cNvPr id="36" name="Rectangle 35"/>
            <p:cNvSpPr>
              <a:spLocks noChangeArrowheads="1"/>
            </p:cNvSpPr>
            <p:nvPr/>
          </p:nvSpPr>
          <p:spPr bwMode="auto">
            <a:xfrm>
              <a:off x="2852" y="2040"/>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32</a:t>
              </a:r>
            </a:p>
          </p:txBody>
        </p:sp>
        <p:sp>
          <p:nvSpPr>
            <p:cNvPr id="37" name="Rectangle 36"/>
            <p:cNvSpPr>
              <a:spLocks noChangeArrowheads="1"/>
            </p:cNvSpPr>
            <p:nvPr/>
          </p:nvSpPr>
          <p:spPr bwMode="auto">
            <a:xfrm>
              <a:off x="2845" y="351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33</a:t>
              </a:r>
            </a:p>
          </p:txBody>
        </p:sp>
        <p:sp>
          <p:nvSpPr>
            <p:cNvPr id="38" name="Rectangle 37"/>
            <p:cNvSpPr>
              <a:spLocks noChangeArrowheads="1"/>
            </p:cNvSpPr>
            <p:nvPr/>
          </p:nvSpPr>
          <p:spPr bwMode="auto">
            <a:xfrm>
              <a:off x="2839" y="2706"/>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34</a:t>
              </a:r>
            </a:p>
          </p:txBody>
        </p:sp>
        <p:sp>
          <p:nvSpPr>
            <p:cNvPr id="39" name="Rectangle 38"/>
            <p:cNvSpPr>
              <a:spLocks noChangeArrowheads="1"/>
            </p:cNvSpPr>
            <p:nvPr/>
          </p:nvSpPr>
          <p:spPr bwMode="auto">
            <a:xfrm>
              <a:off x="2801" y="1848"/>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35</a:t>
              </a:r>
            </a:p>
          </p:txBody>
        </p:sp>
        <p:sp>
          <p:nvSpPr>
            <p:cNvPr id="40" name="Rectangle 39"/>
            <p:cNvSpPr>
              <a:spLocks noChangeArrowheads="1"/>
            </p:cNvSpPr>
            <p:nvPr/>
          </p:nvSpPr>
          <p:spPr bwMode="auto">
            <a:xfrm>
              <a:off x="2717" y="3109"/>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36</a:t>
              </a:r>
            </a:p>
          </p:txBody>
        </p:sp>
        <p:sp>
          <p:nvSpPr>
            <p:cNvPr id="41" name="Rectangle 40"/>
            <p:cNvSpPr>
              <a:spLocks noChangeArrowheads="1"/>
            </p:cNvSpPr>
            <p:nvPr/>
          </p:nvSpPr>
          <p:spPr bwMode="auto">
            <a:xfrm>
              <a:off x="2711" y="1490"/>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37</a:t>
              </a:r>
            </a:p>
          </p:txBody>
        </p:sp>
        <p:sp>
          <p:nvSpPr>
            <p:cNvPr id="42" name="Rectangle 41"/>
            <p:cNvSpPr>
              <a:spLocks noChangeArrowheads="1"/>
            </p:cNvSpPr>
            <p:nvPr/>
          </p:nvSpPr>
          <p:spPr bwMode="auto">
            <a:xfrm>
              <a:off x="2711" y="1682"/>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38</a:t>
              </a:r>
            </a:p>
          </p:txBody>
        </p:sp>
        <p:sp>
          <p:nvSpPr>
            <p:cNvPr id="43" name="Rectangle 42"/>
            <p:cNvSpPr>
              <a:spLocks noChangeArrowheads="1"/>
            </p:cNvSpPr>
            <p:nvPr/>
          </p:nvSpPr>
          <p:spPr bwMode="auto">
            <a:xfrm>
              <a:off x="2295" y="1528"/>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39</a:t>
              </a:r>
            </a:p>
          </p:txBody>
        </p:sp>
        <p:sp>
          <p:nvSpPr>
            <p:cNvPr id="44" name="Rectangle 43"/>
            <p:cNvSpPr>
              <a:spLocks noChangeArrowheads="1"/>
            </p:cNvSpPr>
            <p:nvPr/>
          </p:nvSpPr>
          <p:spPr bwMode="auto">
            <a:xfrm>
              <a:off x="2263" y="139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40</a:t>
              </a:r>
            </a:p>
          </p:txBody>
        </p:sp>
        <p:sp>
          <p:nvSpPr>
            <p:cNvPr id="45" name="Rectangle 44"/>
            <p:cNvSpPr>
              <a:spLocks noChangeArrowheads="1"/>
            </p:cNvSpPr>
            <p:nvPr/>
          </p:nvSpPr>
          <p:spPr bwMode="auto">
            <a:xfrm>
              <a:off x="2071" y="1477"/>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41</a:t>
              </a:r>
            </a:p>
          </p:txBody>
        </p:sp>
        <p:sp>
          <p:nvSpPr>
            <p:cNvPr id="46" name="Rectangle 45"/>
            <p:cNvSpPr>
              <a:spLocks noChangeArrowheads="1"/>
            </p:cNvSpPr>
            <p:nvPr/>
          </p:nvSpPr>
          <p:spPr bwMode="auto">
            <a:xfrm>
              <a:off x="2039" y="1401"/>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42</a:t>
              </a:r>
            </a:p>
          </p:txBody>
        </p:sp>
        <p:sp>
          <p:nvSpPr>
            <p:cNvPr id="47" name="Rectangle 46"/>
            <p:cNvSpPr>
              <a:spLocks noChangeArrowheads="1"/>
            </p:cNvSpPr>
            <p:nvPr/>
          </p:nvSpPr>
          <p:spPr bwMode="auto">
            <a:xfrm>
              <a:off x="1873" y="1714"/>
              <a:ext cx="107" cy="116"/>
            </a:xfrm>
            <a:prstGeom prst="rect">
              <a:avLst/>
            </a:prstGeom>
            <a:noFill/>
            <a:ln w="9525">
              <a:noFill/>
              <a:miter lim="800000"/>
              <a:headEnd/>
              <a:tailEnd/>
            </a:ln>
          </p:spPr>
          <p:txBody>
            <a:bodyPr wrap="none" lIns="0" tIns="0" rIns="0" bIns="0">
              <a:spAutoFit/>
            </a:bodyPr>
            <a:lstStyle/>
            <a:p>
              <a:pPr eaLnBrk="1" hangingPunct="1"/>
              <a:r>
                <a:rPr lang="en-GB" sz="1200" b="1">
                  <a:solidFill>
                    <a:schemeClr val="tx1"/>
                  </a:solidFill>
                  <a:latin typeface="Arial" charset="0"/>
                </a:rPr>
                <a:t>43</a:t>
              </a:r>
            </a:p>
          </p:txBody>
        </p:sp>
        <p:sp>
          <p:nvSpPr>
            <p:cNvPr id="48" name="Rectangle 47"/>
            <p:cNvSpPr>
              <a:spLocks noChangeArrowheads="1"/>
            </p:cNvSpPr>
            <p:nvPr/>
          </p:nvSpPr>
          <p:spPr bwMode="auto">
            <a:xfrm>
              <a:off x="1790" y="1439"/>
              <a:ext cx="107" cy="116"/>
            </a:xfrm>
            <a:prstGeom prst="rect">
              <a:avLst/>
            </a:prstGeom>
            <a:noFill/>
            <a:ln w="9525">
              <a:noFill/>
              <a:miter lim="800000"/>
              <a:headEnd/>
              <a:tailEnd/>
            </a:ln>
          </p:spPr>
          <p:txBody>
            <a:bodyPr wrap="none" lIns="0" tIns="0" rIns="0" bIns="0">
              <a:spAutoFit/>
            </a:bodyPr>
            <a:lstStyle/>
            <a:p>
              <a:pPr eaLnBrk="1" hangingPunct="1"/>
              <a:r>
                <a:rPr lang="en-GB" sz="1200" b="1" dirty="0">
                  <a:solidFill>
                    <a:schemeClr val="tx1"/>
                  </a:solidFill>
                  <a:latin typeface="Arial" charset="0"/>
                </a:rPr>
                <a:t>44</a:t>
              </a:r>
            </a:p>
          </p:txBody>
        </p:sp>
        <p:sp>
          <p:nvSpPr>
            <p:cNvPr id="49" name="Rectangle 48"/>
            <p:cNvSpPr>
              <a:spLocks noChangeArrowheads="1"/>
            </p:cNvSpPr>
            <p:nvPr/>
          </p:nvSpPr>
          <p:spPr bwMode="auto">
            <a:xfrm>
              <a:off x="2468" y="3964"/>
              <a:ext cx="1608" cy="154"/>
            </a:xfrm>
            <a:prstGeom prst="rect">
              <a:avLst/>
            </a:prstGeom>
            <a:noFill/>
            <a:ln w="9525">
              <a:noFill/>
              <a:miter lim="800000"/>
              <a:headEnd/>
              <a:tailEnd/>
            </a:ln>
          </p:spPr>
          <p:txBody>
            <a:bodyPr wrap="none" lIns="0" tIns="0" rIns="0" bIns="0">
              <a:spAutoFit/>
            </a:bodyPr>
            <a:lstStyle/>
            <a:p>
              <a:pPr eaLnBrk="1" hangingPunct="1"/>
              <a:r>
                <a:rPr lang="en-GB" sz="1600" b="1" dirty="0">
                  <a:solidFill>
                    <a:schemeClr val="tx1"/>
                  </a:solidFill>
                  <a:latin typeface="Arial" charset="0"/>
                </a:rPr>
                <a:t>Increasing adverse effects</a:t>
              </a:r>
              <a:endParaRPr lang="en-GB" sz="1800" b="1" dirty="0">
                <a:solidFill>
                  <a:schemeClr val="tx1"/>
                </a:solidFill>
                <a:latin typeface="Arial" charset="0"/>
              </a:endParaRPr>
            </a:p>
          </p:txBody>
        </p:sp>
        <p:sp>
          <p:nvSpPr>
            <p:cNvPr id="50" name="Rectangle 49"/>
            <p:cNvSpPr>
              <a:spLocks noChangeArrowheads="1"/>
            </p:cNvSpPr>
            <p:nvPr/>
          </p:nvSpPr>
          <p:spPr bwMode="auto">
            <a:xfrm rot="16200000">
              <a:off x="4524" y="1920"/>
              <a:ext cx="1716" cy="154"/>
            </a:xfrm>
            <a:prstGeom prst="rect">
              <a:avLst/>
            </a:prstGeom>
            <a:noFill/>
            <a:ln w="9525">
              <a:noFill/>
              <a:miter lim="800000"/>
              <a:headEnd/>
              <a:tailEnd/>
            </a:ln>
          </p:spPr>
          <p:txBody>
            <a:bodyPr wrap="none" lIns="0" tIns="0" rIns="0" bIns="0">
              <a:spAutoFit/>
            </a:bodyPr>
            <a:lstStyle/>
            <a:p>
              <a:pPr eaLnBrk="1" hangingPunct="1"/>
              <a:r>
                <a:rPr lang="en-GB" sz="1600" b="1" dirty="0">
                  <a:solidFill>
                    <a:schemeClr val="tx1"/>
                  </a:solidFill>
                  <a:latin typeface="Arial" charset="0"/>
                </a:rPr>
                <a:t>Increasing beneficial effects</a:t>
              </a:r>
              <a:endParaRPr lang="en-GB" sz="1800" b="1" dirty="0">
                <a:solidFill>
                  <a:schemeClr val="tx1"/>
                </a:solidFill>
                <a:latin typeface="Arial" charset="0"/>
              </a:endParaRPr>
            </a:p>
          </p:txBody>
        </p:sp>
        <p:sp>
          <p:nvSpPr>
            <p:cNvPr id="51" name="Line 50"/>
            <p:cNvSpPr>
              <a:spLocks noChangeShapeType="1"/>
            </p:cNvSpPr>
            <p:nvPr/>
          </p:nvSpPr>
          <p:spPr bwMode="auto">
            <a:xfrm>
              <a:off x="1927" y="3917"/>
              <a:ext cx="3017" cy="0"/>
            </a:xfrm>
            <a:prstGeom prst="line">
              <a:avLst/>
            </a:prstGeom>
            <a:noFill/>
            <a:ln w="28575">
              <a:solidFill>
                <a:schemeClr val="tx1"/>
              </a:solidFill>
              <a:miter lim="800000"/>
              <a:headEnd type="none" w="sm" len="sm"/>
              <a:tailEnd type="stealth" w="lg" len="lg"/>
            </a:ln>
            <a:effectLst/>
          </p:spPr>
          <p:txBody>
            <a:bodyPr wrap="none"/>
            <a:lstStyle/>
            <a:p>
              <a:endParaRPr lang="en-US"/>
            </a:p>
          </p:txBody>
        </p:sp>
        <p:sp>
          <p:nvSpPr>
            <p:cNvPr id="52" name="Line 51"/>
            <p:cNvSpPr>
              <a:spLocks noChangeShapeType="1"/>
            </p:cNvSpPr>
            <p:nvPr/>
          </p:nvSpPr>
          <p:spPr bwMode="auto">
            <a:xfrm flipV="1">
              <a:off x="5236" y="1000"/>
              <a:ext cx="0" cy="1632"/>
            </a:xfrm>
            <a:prstGeom prst="line">
              <a:avLst/>
            </a:prstGeom>
            <a:noFill/>
            <a:ln w="28575">
              <a:solidFill>
                <a:schemeClr val="tx1"/>
              </a:solidFill>
              <a:miter lim="800000"/>
              <a:headEnd type="none" w="sm" len="sm"/>
              <a:tailEnd type="stealth" w="lg" len="lg"/>
            </a:ln>
            <a:effectLst/>
          </p:spPr>
          <p:txBody>
            <a:bodyPr wrap="none"/>
            <a:lstStyle/>
            <a:p>
              <a:endParaRPr lang="en-US"/>
            </a:p>
          </p:txBody>
        </p:sp>
      </p:grpSp>
      <p:grpSp>
        <p:nvGrpSpPr>
          <p:cNvPr id="54" name="Group 60"/>
          <p:cNvGrpSpPr>
            <a:grpSpLocks/>
          </p:cNvGrpSpPr>
          <p:nvPr/>
        </p:nvGrpSpPr>
        <p:grpSpPr bwMode="auto">
          <a:xfrm>
            <a:off x="4902200" y="4135438"/>
            <a:ext cx="2616200" cy="1800225"/>
            <a:chOff x="3088" y="2605"/>
            <a:chExt cx="1648" cy="1134"/>
          </a:xfrm>
        </p:grpSpPr>
        <p:pic>
          <p:nvPicPr>
            <p:cNvPr id="65" name="Picture 61" descr="mushrooms"/>
            <p:cNvPicPr>
              <a:picLocks noChangeAspect="1" noChangeArrowheads="1"/>
            </p:cNvPicPr>
            <p:nvPr/>
          </p:nvPicPr>
          <p:blipFill>
            <a:blip r:embed="rId3" cstate="print"/>
            <a:srcRect/>
            <a:stretch>
              <a:fillRect/>
            </a:stretch>
          </p:blipFill>
          <p:spPr bwMode="auto">
            <a:xfrm>
              <a:off x="3088" y="2681"/>
              <a:ext cx="1311" cy="1058"/>
            </a:xfrm>
            <a:prstGeom prst="rect">
              <a:avLst/>
            </a:prstGeom>
            <a:noFill/>
          </p:spPr>
        </p:pic>
        <p:sp>
          <p:nvSpPr>
            <p:cNvPr id="66" name="Oval 62"/>
            <p:cNvSpPr>
              <a:spLocks noChangeArrowheads="1"/>
            </p:cNvSpPr>
            <p:nvPr/>
          </p:nvSpPr>
          <p:spPr bwMode="auto">
            <a:xfrm rot="1082702">
              <a:off x="4443" y="2605"/>
              <a:ext cx="293" cy="214"/>
            </a:xfrm>
            <a:prstGeom prst="ellipse">
              <a:avLst/>
            </a:prstGeom>
            <a:noFill/>
            <a:ln w="12700">
              <a:solidFill>
                <a:srgbClr val="FF0000"/>
              </a:solidFill>
              <a:miter lim="800000"/>
              <a:headEnd type="none" w="sm" len="sm"/>
              <a:tailEnd type="none" w="sm" len="sm"/>
            </a:ln>
            <a:effectLst/>
          </p:spPr>
          <p:txBody>
            <a:bodyPr wrap="none" anchor="ctr"/>
            <a:lstStyle/>
            <a:p>
              <a:endParaRPr lang="en-US"/>
            </a:p>
          </p:txBody>
        </p:sp>
      </p:grpSp>
      <p:sp>
        <p:nvSpPr>
          <p:cNvPr id="67" name="Title 1"/>
          <p:cNvSpPr>
            <a:spLocks/>
          </p:cNvSpPr>
          <p:nvPr/>
        </p:nvSpPr>
        <p:spPr bwMode="auto">
          <a:xfrm>
            <a:off x="4572000" y="1119188"/>
            <a:ext cx="3168650" cy="649287"/>
          </a:xfrm>
          <a:prstGeom prst="rect">
            <a:avLst/>
          </a:prstGeom>
          <a:noFill/>
          <a:ln w="9525">
            <a:noFill/>
            <a:miter lim="800000"/>
            <a:headEnd/>
            <a:tailEnd/>
          </a:ln>
        </p:spPr>
        <p:txBody>
          <a:bodyPr anchor="ctr"/>
          <a:lstStyle/>
          <a:p>
            <a:pPr algn="ctr" eaLnBrk="1" hangingPunct="1"/>
            <a:r>
              <a:rPr lang="en-US" sz="3200" b="1" dirty="0">
                <a:solidFill>
                  <a:schemeClr val="accent1">
                    <a:lumMod val="75000"/>
                  </a:schemeClr>
                </a:solidFill>
                <a:latin typeface="Verdana" pitchFamily="34" charset="0"/>
              </a:rPr>
              <a:t>Vegetables</a:t>
            </a:r>
          </a:p>
        </p:txBody>
      </p:sp>
      <p:sp>
        <p:nvSpPr>
          <p:cNvPr id="68" name="Text Box 54"/>
          <p:cNvSpPr txBox="1">
            <a:spLocks noChangeArrowheads="1"/>
          </p:cNvSpPr>
          <p:nvPr/>
        </p:nvSpPr>
        <p:spPr bwMode="auto">
          <a:xfrm>
            <a:off x="0" y="3376613"/>
            <a:ext cx="5214942" cy="1723549"/>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en-NZ" sz="2000" b="1" u="sng" dirty="0">
                <a:solidFill>
                  <a:schemeClr val="tx1"/>
                </a:solidFill>
                <a:latin typeface="Arial" charset="0"/>
              </a:rPr>
              <a:t>Analysis:</a:t>
            </a:r>
          </a:p>
          <a:p>
            <a:pPr eaLnBrk="1" hangingPunct="1">
              <a:spcBef>
                <a:spcPct val="50000"/>
              </a:spcBef>
            </a:pPr>
            <a:r>
              <a:rPr lang="en-NZ" sz="2000" b="1" dirty="0" smtClean="0">
                <a:solidFill>
                  <a:schemeClr val="tx1"/>
                </a:solidFill>
                <a:latin typeface="Arial" charset="0"/>
              </a:rPr>
              <a:t> </a:t>
            </a:r>
            <a:r>
              <a:rPr lang="en-NZ" sz="2000" b="1" dirty="0">
                <a:solidFill>
                  <a:schemeClr val="tx1"/>
                </a:solidFill>
                <a:latin typeface="Arial" charset="0"/>
              </a:rPr>
              <a:t>adverse effect</a:t>
            </a:r>
            <a:br>
              <a:rPr lang="en-NZ" sz="2000" b="1" dirty="0">
                <a:solidFill>
                  <a:schemeClr val="tx1"/>
                </a:solidFill>
                <a:latin typeface="Arial" charset="0"/>
              </a:rPr>
            </a:br>
            <a:r>
              <a:rPr lang="en-NZ" sz="2000" b="1" dirty="0" smtClean="0">
                <a:solidFill>
                  <a:schemeClr val="tx1"/>
                </a:solidFill>
                <a:latin typeface="Arial" charset="0"/>
              </a:rPr>
              <a:t> </a:t>
            </a:r>
            <a:r>
              <a:rPr lang="en-NZ" sz="2000" b="1" dirty="0">
                <a:solidFill>
                  <a:schemeClr val="tx1"/>
                </a:solidFill>
                <a:latin typeface="Arial" charset="0"/>
              </a:rPr>
              <a:t>beneficial effect</a:t>
            </a:r>
          </a:p>
          <a:p>
            <a:pPr eaLnBrk="1" hangingPunct="1">
              <a:spcBef>
                <a:spcPct val="50000"/>
              </a:spcBef>
            </a:pPr>
            <a:r>
              <a:rPr lang="en-NZ" sz="2400" b="1" dirty="0">
                <a:solidFill>
                  <a:srgbClr val="0033CC"/>
                </a:solidFill>
                <a:latin typeface="Arial" charset="0"/>
              </a:rPr>
              <a:t>Match with OCTN1 genotype</a:t>
            </a:r>
            <a:endParaRPr lang="en-GB" sz="2400" b="1" dirty="0">
              <a:solidFill>
                <a:srgbClr val="0033CC"/>
              </a:solidFill>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8178" name="Object 2"/>
          <p:cNvGraphicFramePr>
            <a:graphicFrameLocks noChangeAspect="1"/>
          </p:cNvGraphicFramePr>
          <p:nvPr>
            <p:ph sz="half" idx="4294967295"/>
          </p:nvPr>
        </p:nvGraphicFramePr>
        <p:xfrm>
          <a:off x="1239838" y="2317750"/>
          <a:ext cx="6115050" cy="2916238"/>
        </p:xfrm>
        <a:graphic>
          <a:graphicData uri="http://schemas.openxmlformats.org/presentationml/2006/ole">
            <p:oleObj spid="_x0000_s129026" name="Chart" r:id="rId4" imgW="6419805" imgH="3505155" progId="Excel.Sheet.8">
              <p:embed/>
            </p:oleObj>
          </a:graphicData>
        </a:graphic>
      </p:graphicFrame>
      <p:sp>
        <p:nvSpPr>
          <p:cNvPr id="178179" name="Text Box 3"/>
          <p:cNvSpPr txBox="1">
            <a:spLocks noChangeArrowheads="1"/>
          </p:cNvSpPr>
          <p:nvPr/>
        </p:nvSpPr>
        <p:spPr bwMode="auto">
          <a:xfrm>
            <a:off x="1214414" y="1284288"/>
            <a:ext cx="6929486" cy="584775"/>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en-NZ" sz="3200" b="1" dirty="0">
                <a:solidFill>
                  <a:schemeClr val="tx1"/>
                </a:solidFill>
                <a:latin typeface="Arial" charset="0"/>
              </a:rPr>
              <a:t>OCTN1 – mushroom analysis</a:t>
            </a:r>
            <a:endParaRPr lang="en-GB" sz="3200" b="1" dirty="0">
              <a:solidFill>
                <a:schemeClr val="tx1"/>
              </a:solidFill>
              <a:latin typeface="Arial" charset="0"/>
            </a:endParaRPr>
          </a:p>
        </p:txBody>
      </p:sp>
      <p:sp>
        <p:nvSpPr>
          <p:cNvPr id="178181" name="Text Box 5"/>
          <p:cNvSpPr txBox="1">
            <a:spLocks noChangeArrowheads="1"/>
          </p:cNvSpPr>
          <p:nvPr/>
        </p:nvSpPr>
        <p:spPr bwMode="auto">
          <a:xfrm>
            <a:off x="7740650" y="2781300"/>
            <a:ext cx="1239838" cy="461665"/>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en-NZ" sz="2400" dirty="0" smtClean="0">
                <a:solidFill>
                  <a:schemeClr val="tx1"/>
                </a:solidFill>
                <a:latin typeface="Arial" charset="0"/>
              </a:rPr>
              <a:t>p=0.01</a:t>
            </a:r>
            <a:endParaRPr lang="en-GB" sz="2400" dirty="0">
              <a:solidFill>
                <a:schemeClr val="tx1"/>
              </a:solidFill>
              <a:latin typeface="Arial" charset="0"/>
            </a:endParaRPr>
          </a:p>
        </p:txBody>
      </p:sp>
      <p:grpSp>
        <p:nvGrpSpPr>
          <p:cNvPr id="8" name="Group 7"/>
          <p:cNvGrpSpPr/>
          <p:nvPr/>
        </p:nvGrpSpPr>
        <p:grpSpPr>
          <a:xfrm>
            <a:off x="384206" y="4786322"/>
            <a:ext cx="8616950" cy="1796624"/>
            <a:chOff x="384206" y="4786322"/>
            <a:chExt cx="8616950" cy="1796624"/>
          </a:xfrm>
        </p:grpSpPr>
        <p:sp>
          <p:nvSpPr>
            <p:cNvPr id="178180" name="Rectangle 4"/>
            <p:cNvSpPr>
              <a:spLocks noChangeArrowheads="1"/>
            </p:cNvSpPr>
            <p:nvPr/>
          </p:nvSpPr>
          <p:spPr bwMode="auto">
            <a:xfrm>
              <a:off x="384206" y="5715016"/>
              <a:ext cx="8616950" cy="867930"/>
            </a:xfrm>
            <a:prstGeom prst="rect">
              <a:avLst/>
            </a:prstGeom>
            <a:noFill/>
            <a:ln w="12700">
              <a:noFill/>
              <a:miter lim="800000"/>
              <a:headEnd type="none" w="sm" len="sm"/>
              <a:tailEnd type="none" w="sm" len="sm"/>
            </a:ln>
            <a:effectLst/>
          </p:spPr>
          <p:txBody>
            <a:bodyPr>
              <a:spAutoFit/>
            </a:bodyPr>
            <a:lstStyle/>
            <a:p>
              <a:pPr eaLnBrk="1" hangingPunct="1">
                <a:lnSpc>
                  <a:spcPct val="90000"/>
                </a:lnSpc>
                <a:spcBef>
                  <a:spcPct val="50000"/>
                </a:spcBef>
              </a:pPr>
              <a:r>
                <a:rPr lang="en-US" sz="2800" b="1" dirty="0" smtClean="0">
                  <a:solidFill>
                    <a:schemeClr val="tx1"/>
                  </a:solidFill>
                  <a:latin typeface="Arial" charset="0"/>
                </a:rPr>
                <a:t>Accumulation </a:t>
              </a:r>
              <a:r>
                <a:rPr lang="en-US" sz="2800" b="1" dirty="0">
                  <a:solidFill>
                    <a:schemeClr val="tx1"/>
                  </a:solidFill>
                  <a:latin typeface="Arial" charset="0"/>
                </a:rPr>
                <a:t>of </a:t>
              </a:r>
              <a:r>
                <a:rPr lang="en-US" sz="2800" b="1" dirty="0" err="1">
                  <a:solidFill>
                    <a:schemeClr val="tx1"/>
                  </a:solidFill>
                  <a:latin typeface="Arial" charset="0"/>
                </a:rPr>
                <a:t>ergothioneine</a:t>
              </a:r>
              <a:r>
                <a:rPr lang="en-US" sz="2800" b="1" dirty="0">
                  <a:solidFill>
                    <a:schemeClr val="tx1"/>
                  </a:solidFill>
                  <a:latin typeface="Arial" charset="0"/>
                </a:rPr>
                <a:t> in 503F carriers may be a risk factor for CD</a:t>
              </a:r>
            </a:p>
          </p:txBody>
        </p:sp>
        <p:sp>
          <p:nvSpPr>
            <p:cNvPr id="178182" name="AutoShape 6"/>
            <p:cNvSpPr>
              <a:spLocks noChangeArrowheads="1"/>
            </p:cNvSpPr>
            <p:nvPr/>
          </p:nvSpPr>
          <p:spPr bwMode="auto">
            <a:xfrm>
              <a:off x="571472" y="4786322"/>
              <a:ext cx="896917" cy="714380"/>
            </a:xfrm>
            <a:prstGeom prst="curvedDownArrow">
              <a:avLst>
                <a:gd name="adj1" fmla="val 27000"/>
                <a:gd name="adj2" fmla="val 54000"/>
                <a:gd name="adj3" fmla="val 33333"/>
              </a:avLst>
            </a:prstGeom>
            <a:solidFill>
              <a:srgbClr val="FF9900"/>
            </a:solidFill>
            <a:ln w="12700">
              <a:solidFill>
                <a:schemeClr val="tx1"/>
              </a:solidFill>
              <a:miter lim="800000"/>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AutoShape 3"/>
          <p:cNvSpPr>
            <a:spLocks noChangeArrowheads="1"/>
          </p:cNvSpPr>
          <p:nvPr/>
        </p:nvSpPr>
        <p:spPr bwMode="auto">
          <a:xfrm>
            <a:off x="785786" y="1785938"/>
            <a:ext cx="8215369" cy="3286136"/>
          </a:xfrm>
          <a:prstGeom prst="flowChartAlternateProcess">
            <a:avLst/>
          </a:prstGeom>
          <a:solidFill>
            <a:schemeClr val="bg1"/>
          </a:solidFill>
          <a:ln w="12700">
            <a:solidFill>
              <a:schemeClr val="tx1"/>
            </a:solidFill>
            <a:miter lim="800000"/>
            <a:headEnd type="none" w="sm" len="sm"/>
            <a:tailEnd type="none" w="sm" len="sm"/>
          </a:ln>
          <a:effectLst/>
        </p:spPr>
        <p:txBody>
          <a:bodyPr wrap="none" anchor="ctr"/>
          <a:lstStyle/>
          <a:p>
            <a:pPr algn="ctr" eaLnBrk="1" hangingPunct="1"/>
            <a:endParaRPr lang="en-GB" sz="1800" b="1">
              <a:latin typeface="Arial" charset="0"/>
            </a:endParaRPr>
          </a:p>
        </p:txBody>
      </p:sp>
      <p:sp>
        <p:nvSpPr>
          <p:cNvPr id="180228" name="Rectangle 4"/>
          <p:cNvSpPr>
            <a:spLocks noChangeArrowheads="1"/>
          </p:cNvSpPr>
          <p:nvPr/>
        </p:nvSpPr>
        <p:spPr bwMode="auto">
          <a:xfrm>
            <a:off x="1071538" y="1857364"/>
            <a:ext cx="7523213" cy="2677656"/>
          </a:xfrm>
          <a:prstGeom prst="rect">
            <a:avLst/>
          </a:prstGeom>
          <a:noFill/>
          <a:ln w="12700">
            <a:noFill/>
            <a:miter lim="800000"/>
            <a:headEnd type="none" w="sm" len="sm"/>
            <a:tailEnd type="none" w="sm" len="sm"/>
          </a:ln>
          <a:effectLst/>
        </p:spPr>
        <p:txBody>
          <a:bodyPr wrap="none">
            <a:spAutoFit/>
          </a:bodyPr>
          <a:lstStyle/>
          <a:p>
            <a:pPr eaLnBrk="1" hangingPunct="1">
              <a:buFont typeface="Wingdings" pitchFamily="2" charset="2"/>
              <a:buChar char=""/>
            </a:pPr>
            <a:r>
              <a:rPr lang="en-NZ" sz="2400" b="1" dirty="0">
                <a:solidFill>
                  <a:schemeClr val="tx1"/>
                </a:solidFill>
                <a:latin typeface="Arial" charset="0"/>
              </a:rPr>
              <a:t> </a:t>
            </a:r>
            <a:r>
              <a:rPr lang="en-NZ" sz="2800" b="1" dirty="0">
                <a:solidFill>
                  <a:schemeClr val="tx1"/>
                </a:solidFill>
                <a:latin typeface="Arial" charset="0"/>
              </a:rPr>
              <a:t>First gene – diet association in our study!</a:t>
            </a:r>
          </a:p>
          <a:p>
            <a:pPr eaLnBrk="1" hangingPunct="1">
              <a:buFont typeface="Wingdings" pitchFamily="2" charset="2"/>
              <a:buNone/>
            </a:pPr>
            <a:endParaRPr lang="en-NZ" sz="2000" b="1" dirty="0">
              <a:solidFill>
                <a:schemeClr val="tx1"/>
              </a:solidFill>
              <a:latin typeface="Arial" charset="0"/>
            </a:endParaRPr>
          </a:p>
          <a:p>
            <a:pPr eaLnBrk="1" hangingPunct="1">
              <a:buFont typeface="Wingdings" pitchFamily="2" charset="2"/>
              <a:buChar char=""/>
            </a:pPr>
            <a:r>
              <a:rPr lang="en-NZ" sz="1800" b="1" dirty="0">
                <a:solidFill>
                  <a:schemeClr val="tx1"/>
                </a:solidFill>
                <a:latin typeface="Arial" charset="0"/>
              </a:rPr>
              <a:t> </a:t>
            </a:r>
            <a:r>
              <a:rPr lang="en-NZ" sz="2400" dirty="0">
                <a:solidFill>
                  <a:schemeClr val="tx1"/>
                </a:solidFill>
                <a:latin typeface="Arial" charset="0"/>
              </a:rPr>
              <a:t>OCTN1 itself doesn’t seem to be a consistent </a:t>
            </a:r>
          </a:p>
          <a:p>
            <a:pPr eaLnBrk="1" hangingPunct="1">
              <a:buFont typeface="Wingdings" pitchFamily="2" charset="2"/>
              <a:buNone/>
            </a:pPr>
            <a:r>
              <a:rPr lang="en-NZ" sz="2400" dirty="0">
                <a:solidFill>
                  <a:schemeClr val="tx1"/>
                </a:solidFill>
                <a:latin typeface="Arial" charset="0"/>
              </a:rPr>
              <a:t>   causative genetic marker for CD</a:t>
            </a:r>
          </a:p>
          <a:p>
            <a:pPr eaLnBrk="1" hangingPunct="1">
              <a:buFont typeface="Wingdings" pitchFamily="2" charset="2"/>
              <a:buNone/>
            </a:pPr>
            <a:r>
              <a:rPr lang="en-NZ" sz="2400" dirty="0">
                <a:solidFill>
                  <a:schemeClr val="tx1"/>
                </a:solidFill>
                <a:latin typeface="Arial" charset="0"/>
              </a:rPr>
              <a:t>                                       </a:t>
            </a:r>
          </a:p>
          <a:p>
            <a:pPr eaLnBrk="1" hangingPunct="1"/>
            <a:r>
              <a:rPr lang="en-NZ" sz="2400" dirty="0">
                <a:solidFill>
                  <a:schemeClr val="tx1"/>
                </a:solidFill>
                <a:latin typeface="Arial" charset="0"/>
                <a:sym typeface="Wingdings" pitchFamily="2" charset="2"/>
              </a:rPr>
              <a:t> </a:t>
            </a:r>
            <a:r>
              <a:rPr lang="en-NZ" sz="2400" dirty="0" smtClean="0">
                <a:solidFill>
                  <a:schemeClr val="tx1"/>
                </a:solidFill>
                <a:latin typeface="Arial" charset="0"/>
              </a:rPr>
              <a:t>When </a:t>
            </a:r>
            <a:r>
              <a:rPr lang="en-NZ" sz="2400" dirty="0">
                <a:solidFill>
                  <a:schemeClr val="tx1"/>
                </a:solidFill>
                <a:latin typeface="Arial" charset="0"/>
              </a:rPr>
              <a:t>food comes into play the genotype </a:t>
            </a:r>
          </a:p>
          <a:p>
            <a:pPr eaLnBrk="1" hangingPunct="1"/>
            <a:r>
              <a:rPr lang="en-NZ" sz="2400" dirty="0">
                <a:solidFill>
                  <a:schemeClr val="tx1"/>
                </a:solidFill>
                <a:latin typeface="Arial" charset="0"/>
              </a:rPr>
              <a:t>   becomes significantly </a:t>
            </a:r>
            <a:r>
              <a:rPr lang="en-NZ" sz="2400" dirty="0" smtClean="0">
                <a:solidFill>
                  <a:schemeClr val="tx1"/>
                </a:solidFill>
                <a:latin typeface="Arial" charset="0"/>
              </a:rPr>
              <a:t>important</a:t>
            </a:r>
            <a:endParaRPr lang="en-GB" sz="2400" b="1" dirty="0">
              <a:solidFill>
                <a:schemeClr val="tx1"/>
              </a:solidFill>
              <a:latin typeface="Arial" charset="0"/>
            </a:endParaRPr>
          </a:p>
        </p:txBody>
      </p:sp>
      <p:sp>
        <p:nvSpPr>
          <p:cNvPr id="180229" name="AutoShape 5"/>
          <p:cNvSpPr>
            <a:spLocks noChangeArrowheads="1"/>
          </p:cNvSpPr>
          <p:nvPr/>
        </p:nvSpPr>
        <p:spPr bwMode="auto">
          <a:xfrm>
            <a:off x="490513" y="3929066"/>
            <a:ext cx="581025" cy="354013"/>
          </a:xfrm>
          <a:prstGeom prst="curvedDownArrow">
            <a:avLst>
              <a:gd name="adj1" fmla="val 32825"/>
              <a:gd name="adj2" fmla="val 65650"/>
              <a:gd name="adj3" fmla="val 33333"/>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grpSp>
        <p:nvGrpSpPr>
          <p:cNvPr id="2" name="Group 6"/>
          <p:cNvGrpSpPr>
            <a:grpSpLocks/>
          </p:cNvGrpSpPr>
          <p:nvPr/>
        </p:nvGrpSpPr>
        <p:grpSpPr bwMode="auto">
          <a:xfrm>
            <a:off x="3903663" y="4527550"/>
            <a:ext cx="1843087" cy="1962150"/>
            <a:chOff x="4509" y="1378"/>
            <a:chExt cx="1161" cy="1236"/>
          </a:xfrm>
        </p:grpSpPr>
        <p:pic>
          <p:nvPicPr>
            <p:cNvPr id="180231" name="Picture 7" descr="Mushroom_s_Fall_04_015"/>
            <p:cNvPicPr>
              <a:picLocks noChangeAspect="1" noChangeArrowheads="1"/>
            </p:cNvPicPr>
            <p:nvPr/>
          </p:nvPicPr>
          <p:blipFill>
            <a:blip r:embed="rId3" cstate="print"/>
            <a:srcRect/>
            <a:stretch>
              <a:fillRect/>
            </a:stretch>
          </p:blipFill>
          <p:spPr bwMode="auto">
            <a:xfrm>
              <a:off x="4509" y="1378"/>
              <a:ext cx="826" cy="1232"/>
            </a:xfrm>
            <a:prstGeom prst="rect">
              <a:avLst/>
            </a:prstGeom>
            <a:noFill/>
          </p:spPr>
        </p:pic>
        <p:pic>
          <p:nvPicPr>
            <p:cNvPr id="180232" name="Picture 8" descr="dn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8091379">
              <a:off x="4588" y="1532"/>
              <a:ext cx="1189" cy="975"/>
            </a:xfrm>
            <a:prstGeom prst="rect">
              <a:avLst/>
            </a:prstGeom>
            <a:noFill/>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Nutrigenomics Taupo 2008 002"/>
          <p:cNvPicPr>
            <a:picLocks noChangeAspect="1" noChangeArrowheads="1"/>
          </p:cNvPicPr>
          <p:nvPr/>
        </p:nvPicPr>
        <p:blipFill>
          <a:blip r:embed="rId3" cstate="print"/>
          <a:srcRect/>
          <a:stretch>
            <a:fillRect/>
          </a:stretch>
        </p:blipFill>
        <p:spPr bwMode="auto">
          <a:xfrm>
            <a:off x="1403350" y="981075"/>
            <a:ext cx="6286500" cy="4714875"/>
          </a:xfrm>
          <a:prstGeom prst="rect">
            <a:avLst/>
          </a:prstGeom>
          <a:noFill/>
          <a:ln w="9525">
            <a:noFill/>
            <a:miter lim="800000"/>
            <a:headEnd/>
            <a:tailEnd/>
          </a:ln>
        </p:spPr>
      </p:pic>
      <p:sp>
        <p:nvSpPr>
          <p:cNvPr id="64515" name="Rectangle 3"/>
          <p:cNvSpPr>
            <a:spLocks noGrp="1" noChangeArrowheads="1"/>
          </p:cNvSpPr>
          <p:nvPr>
            <p:ph type="title"/>
          </p:nvPr>
        </p:nvSpPr>
        <p:spPr>
          <a:xfrm>
            <a:off x="1428728" y="1071554"/>
            <a:ext cx="7654925" cy="1143000"/>
          </a:xfrm>
        </p:spPr>
        <p:txBody>
          <a:bodyPr/>
          <a:lstStyle/>
          <a:p>
            <a:r>
              <a:rPr lang="en-NZ" dirty="0" smtClean="0">
                <a:solidFill>
                  <a:schemeClr val="tx1"/>
                </a:solidFill>
              </a:rPr>
              <a:t>Acknowledgements</a:t>
            </a:r>
            <a:endParaRPr lang="en-GB" dirty="0" smtClean="0">
              <a:solidFill>
                <a:schemeClr val="tx1"/>
              </a:solidFill>
            </a:endParaRPr>
          </a:p>
        </p:txBody>
      </p:sp>
      <p:grpSp>
        <p:nvGrpSpPr>
          <p:cNvPr id="2" name="Group 4"/>
          <p:cNvGrpSpPr>
            <a:grpSpLocks/>
          </p:cNvGrpSpPr>
          <p:nvPr/>
        </p:nvGrpSpPr>
        <p:grpSpPr bwMode="auto">
          <a:xfrm>
            <a:off x="242888" y="5511800"/>
            <a:ext cx="8636000" cy="1296988"/>
            <a:chOff x="153" y="3472"/>
            <a:chExt cx="5440" cy="817"/>
          </a:xfrm>
        </p:grpSpPr>
        <p:pic>
          <p:nvPicPr>
            <p:cNvPr id="64518" name="Picture 14"/>
            <p:cNvPicPr preferRelativeResize="0">
              <a:picLocks noChangeAspect="1" noChangeArrowheads="1"/>
            </p:cNvPicPr>
            <p:nvPr/>
          </p:nvPicPr>
          <p:blipFill>
            <a:blip r:embed="rId4" cstate="print"/>
            <a:srcRect/>
            <a:stretch>
              <a:fillRect/>
            </a:stretch>
          </p:blipFill>
          <p:spPr bwMode="auto">
            <a:xfrm>
              <a:off x="4038" y="3472"/>
              <a:ext cx="1555" cy="817"/>
            </a:xfrm>
            <a:prstGeom prst="rect">
              <a:avLst/>
            </a:prstGeom>
            <a:noFill/>
            <a:ln w="9525">
              <a:noFill/>
              <a:miter lim="800000"/>
              <a:headEnd/>
              <a:tailEnd/>
            </a:ln>
          </p:spPr>
        </p:pic>
        <p:pic>
          <p:nvPicPr>
            <p:cNvPr id="64519" name="Picture 16"/>
            <p:cNvPicPr>
              <a:picLocks noChangeAspect="1" noChangeArrowheads="1"/>
            </p:cNvPicPr>
            <p:nvPr/>
          </p:nvPicPr>
          <p:blipFill>
            <a:blip r:embed="rId5" cstate="print"/>
            <a:srcRect/>
            <a:stretch>
              <a:fillRect/>
            </a:stretch>
          </p:blipFill>
          <p:spPr bwMode="auto">
            <a:xfrm>
              <a:off x="153" y="3473"/>
              <a:ext cx="807" cy="807"/>
            </a:xfrm>
            <a:prstGeom prst="rect">
              <a:avLst/>
            </a:prstGeom>
            <a:noFill/>
            <a:ln w="12700">
              <a:noFill/>
              <a:miter lim="800000"/>
              <a:headEnd type="none" w="sm" len="sm"/>
              <a:tailEnd type="none" w="sm" len="sm"/>
            </a:ln>
          </p:spPr>
        </p:pic>
        <p:pic>
          <p:nvPicPr>
            <p:cNvPr id="64520"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91" y="3581"/>
              <a:ext cx="1769" cy="617"/>
            </a:xfrm>
            <a:prstGeom prst="rect">
              <a:avLst/>
            </a:prstGeom>
            <a:noFill/>
            <a:ln w="9525">
              <a:noFill/>
              <a:miter lim="800000"/>
              <a:headEnd/>
              <a:tailEnd/>
            </a:ln>
          </p:spPr>
        </p:pic>
      </p:grpSp>
      <p:pic>
        <p:nvPicPr>
          <p:cNvPr id="64517" name="Picture 8" descr="FRST logo"/>
          <p:cNvPicPr>
            <a:picLocks noChangeAspect="1" noChangeArrowheads="1"/>
          </p:cNvPicPr>
          <p:nvPr/>
        </p:nvPicPr>
        <p:blipFill>
          <a:blip r:embed="rId7" cstate="print"/>
          <a:srcRect/>
          <a:stretch>
            <a:fillRect/>
          </a:stretch>
        </p:blipFill>
        <p:spPr bwMode="auto">
          <a:xfrm>
            <a:off x="0" y="0"/>
            <a:ext cx="1871663"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7"/>
          <p:cNvGrpSpPr/>
          <p:nvPr/>
        </p:nvGrpSpPr>
        <p:grpSpPr>
          <a:xfrm>
            <a:off x="336514" y="1428740"/>
            <a:ext cx="9021832" cy="5357846"/>
            <a:chOff x="336514" y="1428740"/>
            <a:chExt cx="9021832" cy="5357846"/>
          </a:xfrm>
        </p:grpSpPr>
        <p:grpSp>
          <p:nvGrpSpPr>
            <p:cNvPr id="46" name="Group 24"/>
            <p:cNvGrpSpPr/>
            <p:nvPr/>
          </p:nvGrpSpPr>
          <p:grpSpPr>
            <a:xfrm>
              <a:off x="357158" y="4619649"/>
              <a:ext cx="3008312" cy="2166937"/>
              <a:chOff x="5030788" y="3509963"/>
              <a:chExt cx="3008312" cy="2166937"/>
            </a:xfrm>
          </p:grpSpPr>
          <p:pic>
            <p:nvPicPr>
              <p:cNvPr id="52" name="Picture 1"/>
              <p:cNvPicPr>
                <a:picLocks noChangeAspect="1" noChangeArrowheads="1"/>
              </p:cNvPicPr>
              <p:nvPr/>
            </p:nvPicPr>
            <p:blipFill>
              <a:blip r:embed="rId3" cstate="print"/>
              <a:srcRect/>
              <a:stretch>
                <a:fillRect/>
              </a:stretch>
            </p:blipFill>
            <p:spPr bwMode="auto">
              <a:xfrm>
                <a:off x="5030788" y="3509963"/>
                <a:ext cx="3008312" cy="2166937"/>
              </a:xfrm>
              <a:prstGeom prst="rect">
                <a:avLst/>
              </a:prstGeom>
              <a:noFill/>
              <a:ln w="9525">
                <a:noFill/>
                <a:round/>
                <a:headEnd/>
                <a:tailEnd/>
              </a:ln>
              <a:effectLst/>
            </p:spPr>
          </p:pic>
          <p:sp>
            <p:nvSpPr>
              <p:cNvPr id="53" name="Text Box 9"/>
              <p:cNvSpPr txBox="1">
                <a:spLocks noChangeArrowheads="1"/>
              </p:cNvSpPr>
              <p:nvPr/>
            </p:nvSpPr>
            <p:spPr bwMode="auto">
              <a:xfrm>
                <a:off x="5197495" y="5286388"/>
                <a:ext cx="2803529" cy="371513"/>
              </a:xfrm>
              <a:prstGeom prst="rect">
                <a:avLst/>
              </a:prstGeom>
              <a:noFill/>
              <a:ln w="9525">
                <a:noFill/>
                <a:round/>
                <a:headEnd/>
                <a:tailEnd/>
              </a:ln>
              <a:effectLst/>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dirty="0" smtClean="0">
                    <a:latin typeface="Arial Rounded MT Bold" pitchFamily="32" charset="0"/>
                  </a:rPr>
                  <a:t>Plant </a:t>
                </a:r>
                <a:r>
                  <a:rPr lang="en-NZ" dirty="0">
                    <a:latin typeface="Arial Rounded MT Bold" pitchFamily="32" charset="0"/>
                  </a:rPr>
                  <a:t>&amp; Food Research</a:t>
                </a:r>
              </a:p>
            </p:txBody>
          </p:sp>
        </p:grpSp>
        <p:sp>
          <p:nvSpPr>
            <p:cNvPr id="47" name="Text Box 11"/>
            <p:cNvSpPr txBox="1">
              <a:spLocks noChangeArrowheads="1"/>
            </p:cNvSpPr>
            <p:nvPr/>
          </p:nvSpPr>
          <p:spPr bwMode="auto">
            <a:xfrm>
              <a:off x="5397533" y="1428740"/>
              <a:ext cx="3960813" cy="642938"/>
            </a:xfrm>
            <a:prstGeom prst="rect">
              <a:avLst/>
            </a:prstGeom>
            <a:noFill/>
            <a:ln w="9525">
              <a:noFill/>
              <a:round/>
              <a:headEnd/>
              <a:tailEnd/>
            </a:ln>
            <a:effectLst/>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dirty="0">
                  <a:solidFill>
                    <a:srgbClr val="000000"/>
                  </a:solidFill>
                  <a:latin typeface="Arial Rounded MT Bold" pitchFamily="32" charset="0"/>
                </a:rPr>
                <a:t>Led by The University of Auckland</a:t>
              </a:r>
            </a:p>
          </p:txBody>
        </p:sp>
        <p:sp>
          <p:nvSpPr>
            <p:cNvPr id="48" name="Text Box 11"/>
            <p:cNvSpPr txBox="1">
              <a:spLocks noChangeArrowheads="1"/>
            </p:cNvSpPr>
            <p:nvPr/>
          </p:nvSpPr>
          <p:spPr bwMode="auto">
            <a:xfrm>
              <a:off x="6183351" y="5929330"/>
              <a:ext cx="2960681" cy="371513"/>
            </a:xfrm>
            <a:prstGeom prst="rect">
              <a:avLst/>
            </a:prstGeom>
            <a:noFill/>
            <a:ln w="9525">
              <a:noFill/>
              <a:round/>
              <a:headEnd/>
              <a:tailEnd/>
            </a:ln>
            <a:effectLst/>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dirty="0" smtClean="0">
                  <a:solidFill>
                    <a:srgbClr val="000000"/>
                  </a:solidFill>
                  <a:latin typeface="Arial Rounded MT Bold" pitchFamily="32" charset="0"/>
                </a:rPr>
                <a:t>University </a:t>
              </a:r>
              <a:r>
                <a:rPr lang="en-NZ" dirty="0">
                  <a:solidFill>
                    <a:srgbClr val="000000"/>
                  </a:solidFill>
                  <a:latin typeface="Arial Rounded MT Bold" pitchFamily="32" charset="0"/>
                </a:rPr>
                <a:t>of Auckland</a:t>
              </a:r>
            </a:p>
          </p:txBody>
        </p:sp>
        <p:grpSp>
          <p:nvGrpSpPr>
            <p:cNvPr id="49" name="Group 21"/>
            <p:cNvGrpSpPr/>
            <p:nvPr/>
          </p:nvGrpSpPr>
          <p:grpSpPr>
            <a:xfrm>
              <a:off x="336514" y="4305316"/>
              <a:ext cx="2163784" cy="1409700"/>
              <a:chOff x="5480050" y="1265238"/>
              <a:chExt cx="2163784" cy="1409700"/>
            </a:xfrm>
          </p:grpSpPr>
          <p:pic>
            <p:nvPicPr>
              <p:cNvPr id="50" name="Picture 5"/>
              <p:cNvPicPr>
                <a:picLocks noChangeAspect="1" noChangeArrowheads="1"/>
              </p:cNvPicPr>
              <p:nvPr/>
            </p:nvPicPr>
            <p:blipFill>
              <a:blip r:embed="rId4" cstate="print"/>
              <a:srcRect l="-22542" t="26329" r="31523" b="-36261"/>
              <a:stretch>
                <a:fillRect/>
              </a:stretch>
            </p:blipFill>
            <p:spPr bwMode="auto">
              <a:xfrm>
                <a:off x="5480050" y="1265238"/>
                <a:ext cx="2084388" cy="1409700"/>
              </a:xfrm>
              <a:prstGeom prst="rect">
                <a:avLst/>
              </a:prstGeom>
              <a:noFill/>
              <a:ln w="9525">
                <a:noFill/>
                <a:round/>
                <a:headEnd/>
                <a:tailEnd/>
              </a:ln>
              <a:effectLst/>
            </p:spPr>
          </p:pic>
          <p:sp>
            <p:nvSpPr>
              <p:cNvPr id="51" name="Text Box 10"/>
              <p:cNvSpPr txBox="1">
                <a:spLocks noChangeArrowheads="1"/>
              </p:cNvSpPr>
              <p:nvPr/>
            </p:nvSpPr>
            <p:spPr bwMode="auto">
              <a:xfrm>
                <a:off x="6157941" y="1603368"/>
                <a:ext cx="1485893" cy="371513"/>
              </a:xfrm>
              <a:prstGeom prst="rect">
                <a:avLst/>
              </a:prstGeom>
              <a:noFill/>
              <a:ln w="9525">
                <a:noFill/>
                <a:round/>
                <a:headEnd/>
                <a:tailEnd/>
              </a:ln>
              <a:effectLst/>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NZ" dirty="0" err="1" smtClean="0">
                    <a:solidFill>
                      <a:srgbClr val="000000"/>
                    </a:solidFill>
                    <a:latin typeface="Arial Rounded MT Bold" pitchFamily="32" charset="0"/>
                  </a:rPr>
                  <a:t>Agresearch</a:t>
                </a:r>
                <a:endParaRPr lang="en-NZ" dirty="0">
                  <a:solidFill>
                    <a:srgbClr val="000000"/>
                  </a:solidFill>
                  <a:latin typeface="Arial Rounded MT Bold" pitchFamily="32" charset="0"/>
                </a:endParaRPr>
              </a:p>
            </p:txBody>
          </p:sp>
        </p:grpSp>
      </p:grpSp>
      <p:grpSp>
        <p:nvGrpSpPr>
          <p:cNvPr id="39" name="Group 38"/>
          <p:cNvGrpSpPr/>
          <p:nvPr/>
        </p:nvGrpSpPr>
        <p:grpSpPr>
          <a:xfrm>
            <a:off x="1411288" y="1142984"/>
            <a:ext cx="6661174" cy="5286412"/>
            <a:chOff x="1411288" y="1142984"/>
            <a:chExt cx="6661174" cy="5286412"/>
          </a:xfrm>
        </p:grpSpPr>
        <p:grpSp>
          <p:nvGrpSpPr>
            <p:cNvPr id="2" name="Group 1"/>
            <p:cNvGrpSpPr>
              <a:grpSpLocks/>
            </p:cNvGrpSpPr>
            <p:nvPr/>
          </p:nvGrpSpPr>
          <p:grpSpPr bwMode="auto">
            <a:xfrm>
              <a:off x="2486025" y="2006621"/>
              <a:ext cx="4457700" cy="4422775"/>
              <a:chOff x="1566" y="844"/>
              <a:chExt cx="2808" cy="2786"/>
            </a:xfrm>
          </p:grpSpPr>
          <p:pic>
            <p:nvPicPr>
              <p:cNvPr id="13314" name="Picture 2"/>
              <p:cNvPicPr>
                <a:picLocks noChangeAspect="1" noChangeArrowheads="1"/>
              </p:cNvPicPr>
              <p:nvPr/>
            </p:nvPicPr>
            <p:blipFill>
              <a:blip r:embed="rId3" cstate="print"/>
              <a:srcRect/>
              <a:stretch>
                <a:fillRect/>
              </a:stretch>
            </p:blipFill>
            <p:spPr bwMode="auto">
              <a:xfrm>
                <a:off x="2062" y="1588"/>
                <a:ext cx="1895" cy="1365"/>
              </a:xfrm>
              <a:prstGeom prst="rect">
                <a:avLst/>
              </a:prstGeom>
              <a:noFill/>
              <a:ln w="9525">
                <a:noFill/>
                <a:round/>
                <a:headEnd/>
                <a:tailEnd/>
              </a:ln>
              <a:effectLst/>
            </p:spPr>
          </p:pic>
          <p:sp>
            <p:nvSpPr>
              <p:cNvPr id="13315" name="AutoShape 3"/>
              <p:cNvSpPr>
                <a:spLocks noChangeArrowheads="1"/>
              </p:cNvSpPr>
              <p:nvPr/>
            </p:nvSpPr>
            <p:spPr bwMode="auto">
              <a:xfrm>
                <a:off x="1655" y="911"/>
                <a:ext cx="2720" cy="27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6699"/>
              </a:solidFill>
              <a:ln w="9360">
                <a:solidFill>
                  <a:srgbClr val="000000"/>
                </a:solidFill>
                <a:miter lim="800000"/>
                <a:headEnd/>
                <a:tailEnd/>
              </a:ln>
              <a:effectLst/>
            </p:spPr>
            <p:txBody>
              <a:bodyPr wrap="none" anchor="ctr"/>
              <a:lstStyle/>
              <a:p>
                <a:endParaRPr lang="en-US"/>
              </a:p>
            </p:txBody>
          </p:sp>
          <p:grpSp>
            <p:nvGrpSpPr>
              <p:cNvPr id="3" name="Group 4"/>
              <p:cNvGrpSpPr>
                <a:grpSpLocks/>
              </p:cNvGrpSpPr>
              <p:nvPr/>
            </p:nvGrpSpPr>
            <p:grpSpPr bwMode="auto">
              <a:xfrm>
                <a:off x="3547" y="2393"/>
                <a:ext cx="822" cy="680"/>
                <a:chOff x="3547" y="2393"/>
                <a:chExt cx="822" cy="680"/>
              </a:xfrm>
            </p:grpSpPr>
            <p:pic>
              <p:nvPicPr>
                <p:cNvPr id="13317" name="Picture 5"/>
                <p:cNvPicPr>
                  <a:picLocks noChangeAspect="1" noChangeArrowheads="1"/>
                </p:cNvPicPr>
                <p:nvPr/>
              </p:nvPicPr>
              <p:blipFill>
                <a:blip r:embed="rId5" cstate="print"/>
                <a:srcRect/>
                <a:stretch>
                  <a:fillRect/>
                </a:stretch>
              </p:blipFill>
              <p:spPr bwMode="auto">
                <a:xfrm>
                  <a:off x="3801" y="2648"/>
                  <a:ext cx="569" cy="426"/>
                </a:xfrm>
                <a:prstGeom prst="rect">
                  <a:avLst/>
                </a:prstGeom>
                <a:noFill/>
                <a:ln w="9525">
                  <a:noFill/>
                  <a:round/>
                  <a:headEnd/>
                  <a:tailEnd/>
                </a:ln>
                <a:effectLst/>
              </p:spPr>
            </p:pic>
            <p:pic>
              <p:nvPicPr>
                <p:cNvPr id="13318" name="Picture 6"/>
                <p:cNvPicPr>
                  <a:picLocks noChangeAspect="1" noChangeArrowheads="1"/>
                </p:cNvPicPr>
                <p:nvPr/>
              </p:nvPicPr>
              <p:blipFill>
                <a:blip r:embed="rId6" cstate="print"/>
                <a:srcRect/>
                <a:stretch>
                  <a:fillRect/>
                </a:stretch>
              </p:blipFill>
              <p:spPr bwMode="auto">
                <a:xfrm>
                  <a:off x="3547" y="2393"/>
                  <a:ext cx="506" cy="500"/>
                </a:xfrm>
                <a:prstGeom prst="rect">
                  <a:avLst/>
                </a:prstGeom>
                <a:noFill/>
                <a:ln w="9525">
                  <a:noFill/>
                  <a:round/>
                  <a:headEnd/>
                  <a:tailEnd/>
                </a:ln>
                <a:effectLst/>
              </p:spPr>
            </p:pic>
          </p:grpSp>
          <p:pic>
            <p:nvPicPr>
              <p:cNvPr id="13319" name="Picture 7"/>
              <p:cNvPicPr>
                <a:picLocks noChangeAspect="1" noChangeArrowheads="1"/>
              </p:cNvPicPr>
              <p:nvPr/>
            </p:nvPicPr>
            <p:blipFill>
              <a:blip r:embed="rId7" cstate="print"/>
              <a:srcRect l="-22542" t="26329" r="31523" b="-36261"/>
              <a:stretch>
                <a:fillRect/>
              </a:stretch>
            </p:blipFill>
            <p:spPr bwMode="auto">
              <a:xfrm>
                <a:off x="1566" y="2406"/>
                <a:ext cx="967" cy="654"/>
              </a:xfrm>
              <a:prstGeom prst="rect">
                <a:avLst/>
              </a:prstGeom>
              <a:noFill/>
              <a:ln w="9525">
                <a:noFill/>
                <a:round/>
                <a:headEnd/>
                <a:tailEnd/>
              </a:ln>
              <a:effectLst/>
            </p:spPr>
          </p:pic>
          <p:pic>
            <p:nvPicPr>
              <p:cNvPr id="13320" name="Picture 8"/>
              <p:cNvPicPr>
                <a:picLocks noChangeAspect="1" noChangeArrowheads="1"/>
              </p:cNvPicPr>
              <p:nvPr/>
            </p:nvPicPr>
            <p:blipFill>
              <a:blip r:embed="rId8" cstate="print"/>
              <a:srcRect/>
              <a:stretch>
                <a:fillRect/>
              </a:stretch>
            </p:blipFill>
            <p:spPr bwMode="auto">
              <a:xfrm>
                <a:off x="2625" y="844"/>
                <a:ext cx="771" cy="681"/>
              </a:xfrm>
              <a:prstGeom prst="rect">
                <a:avLst/>
              </a:prstGeom>
              <a:noFill/>
              <a:ln w="9525">
                <a:noFill/>
                <a:round/>
                <a:headEnd/>
                <a:tailEnd/>
              </a:ln>
              <a:effectLst/>
            </p:spPr>
          </p:pic>
          <p:sp>
            <p:nvSpPr>
              <p:cNvPr id="13321" name="AutoShape 9"/>
              <p:cNvSpPr>
                <a:spLocks/>
              </p:cNvSpPr>
              <p:nvPr/>
            </p:nvSpPr>
            <p:spPr bwMode="auto">
              <a:xfrm>
                <a:off x="1998" y="1243"/>
                <a:ext cx="2040" cy="2049"/>
              </a:xfrm>
              <a:custGeom>
                <a:avLst/>
                <a:gdLst>
                  <a:gd name="G0" fmla="sin 10800 -4242916"/>
                  <a:gd name="G1" fmla="+- G0 10800 0"/>
                  <a:gd name="G2" fmla="cos 10800 -4242916"/>
                  <a:gd name="G3" fmla="+- G2 10800 0"/>
                  <a:gd name="G4" fmla="sin 10800 461184"/>
                  <a:gd name="G5" fmla="+- G4 10800 0"/>
                  <a:gd name="G6" fmla="cos 10800 461184"/>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1120 h 21600"/>
                  <a:gd name="T14" fmla="*/ 21599 w 21600"/>
                  <a:gd name="T15" fmla="*/ 12168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5407" y="1032"/>
                    </a:moveTo>
                    <a:cubicBezTo>
                      <a:pt x="19188" y="2815"/>
                      <a:pt x="21600" y="6620"/>
                      <a:pt x="21600" y="10800"/>
                    </a:cubicBezTo>
                    <a:cubicBezTo>
                      <a:pt x="21600" y="11242"/>
                      <a:pt x="21572" y="11684"/>
                      <a:pt x="21518" y="12123"/>
                    </a:cubicBezTo>
                    <a:lnTo>
                      <a:pt x="10800" y="10800"/>
                    </a:lnTo>
                    <a:close/>
                  </a:path>
                  <a:path w="21600" h="21600" fill="none">
                    <a:moveTo>
                      <a:pt x="15407" y="1032"/>
                    </a:moveTo>
                    <a:cubicBezTo>
                      <a:pt x="19188" y="2815"/>
                      <a:pt x="21600" y="6620"/>
                      <a:pt x="21600" y="10800"/>
                    </a:cubicBezTo>
                    <a:cubicBezTo>
                      <a:pt x="21600" y="11242"/>
                      <a:pt x="21572" y="11684"/>
                      <a:pt x="21518" y="12123"/>
                    </a:cubicBezTo>
                  </a:path>
                </a:pathLst>
              </a:custGeom>
              <a:noFill/>
              <a:ln w="380880">
                <a:solidFill>
                  <a:srgbClr val="99CCFF"/>
                </a:solidFill>
                <a:miter lim="800000"/>
                <a:headEnd/>
                <a:tailEnd type="triangle" w="med" len="med"/>
              </a:ln>
              <a:effectLst/>
            </p:spPr>
            <p:txBody>
              <a:bodyPr wrap="none" anchor="ctr"/>
              <a:lstStyle/>
              <a:p>
                <a:endParaRPr lang="en-US"/>
              </a:p>
            </p:txBody>
          </p:sp>
          <p:sp>
            <p:nvSpPr>
              <p:cNvPr id="13322" name="AutoShape 10"/>
              <p:cNvSpPr>
                <a:spLocks/>
              </p:cNvSpPr>
              <p:nvPr/>
            </p:nvSpPr>
            <p:spPr bwMode="auto">
              <a:xfrm>
                <a:off x="1995" y="1255"/>
                <a:ext cx="2047" cy="2040"/>
              </a:xfrm>
              <a:custGeom>
                <a:avLst/>
                <a:gdLst>
                  <a:gd name="G0" fmla="sin 10800 2961548"/>
                  <a:gd name="G1" fmla="+- G0 10800 0"/>
                  <a:gd name="G2" fmla="cos 10800 2961548"/>
                  <a:gd name="G3" fmla="+- G2 10800 0"/>
                  <a:gd name="G4" fmla="sin 10800 8105353"/>
                  <a:gd name="G5" fmla="+- G4 10800 0"/>
                  <a:gd name="G6" fmla="cos 10800 8105353"/>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4876 w 21600"/>
                  <a:gd name="T13" fmla="*/ 10799 h 21600"/>
                  <a:gd name="T14" fmla="*/ 18436 w 21600"/>
                  <a:gd name="T15" fmla="*/ 215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8411" y="18461"/>
                    </a:moveTo>
                    <a:cubicBezTo>
                      <a:pt x="16388" y="20471"/>
                      <a:pt x="13652" y="21599"/>
                      <a:pt x="10800" y="21600"/>
                    </a:cubicBezTo>
                    <a:cubicBezTo>
                      <a:pt x="8668" y="21600"/>
                      <a:pt x="6584" y="20969"/>
                      <a:pt x="4810" y="19787"/>
                    </a:cubicBezTo>
                    <a:lnTo>
                      <a:pt x="10800" y="10800"/>
                    </a:lnTo>
                    <a:close/>
                  </a:path>
                  <a:path w="21600" h="21600" fill="none">
                    <a:moveTo>
                      <a:pt x="18411" y="18461"/>
                    </a:moveTo>
                    <a:cubicBezTo>
                      <a:pt x="16388" y="20471"/>
                      <a:pt x="13652" y="21599"/>
                      <a:pt x="10800" y="21600"/>
                    </a:cubicBezTo>
                    <a:cubicBezTo>
                      <a:pt x="8668" y="21600"/>
                      <a:pt x="6584" y="20969"/>
                      <a:pt x="4810" y="19787"/>
                    </a:cubicBezTo>
                  </a:path>
                </a:pathLst>
              </a:custGeom>
              <a:noFill/>
              <a:ln w="380880">
                <a:solidFill>
                  <a:srgbClr val="6699FF"/>
                </a:solidFill>
                <a:miter lim="800000"/>
                <a:headEnd/>
                <a:tailEnd type="triangle" w="med" len="med"/>
              </a:ln>
              <a:effectLst/>
            </p:spPr>
            <p:txBody>
              <a:bodyPr wrap="none" anchor="ctr"/>
              <a:lstStyle/>
              <a:p>
                <a:endParaRPr lang="en-US"/>
              </a:p>
            </p:txBody>
          </p:sp>
          <p:sp>
            <p:nvSpPr>
              <p:cNvPr id="13323" name="AutoShape 11"/>
              <p:cNvSpPr>
                <a:spLocks/>
              </p:cNvSpPr>
              <p:nvPr/>
            </p:nvSpPr>
            <p:spPr bwMode="auto">
              <a:xfrm>
                <a:off x="2002" y="1258"/>
                <a:ext cx="2040" cy="2002"/>
              </a:xfrm>
              <a:custGeom>
                <a:avLst/>
                <a:gdLst>
                  <a:gd name="G0" fmla="sin 10800 11530285"/>
                  <a:gd name="G1" fmla="+- G0 10800 0"/>
                  <a:gd name="G2" fmla="cos 10800 11530285"/>
                  <a:gd name="G3" fmla="+- G2 10800 0"/>
                  <a:gd name="G4" fmla="sin 10800 -7487861"/>
                  <a:gd name="G5" fmla="+- G4 10800 0"/>
                  <a:gd name="G6" fmla="cos 10800 -7487861"/>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960 h 21600"/>
                  <a:gd name="T14" fmla="*/ 10799 w 21600"/>
                  <a:gd name="T15" fmla="*/ 11782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7" y="11563"/>
                    </a:moveTo>
                    <a:cubicBezTo>
                      <a:pt x="9" y="11309"/>
                      <a:pt x="0" y="11054"/>
                      <a:pt x="0" y="10800"/>
                    </a:cubicBezTo>
                    <a:cubicBezTo>
                      <a:pt x="-1" y="6552"/>
                      <a:pt x="2490" y="2698"/>
                      <a:pt x="6363" y="953"/>
                    </a:cubicBezTo>
                    <a:lnTo>
                      <a:pt x="10800" y="10800"/>
                    </a:lnTo>
                    <a:close/>
                  </a:path>
                  <a:path w="21600" h="21600" fill="none">
                    <a:moveTo>
                      <a:pt x="27" y="11563"/>
                    </a:moveTo>
                    <a:cubicBezTo>
                      <a:pt x="9" y="11309"/>
                      <a:pt x="0" y="11054"/>
                      <a:pt x="0" y="10800"/>
                    </a:cubicBezTo>
                    <a:cubicBezTo>
                      <a:pt x="-1" y="6552"/>
                      <a:pt x="2490" y="2698"/>
                      <a:pt x="6363" y="953"/>
                    </a:cubicBezTo>
                  </a:path>
                </a:pathLst>
              </a:custGeom>
              <a:noFill/>
              <a:ln w="380880">
                <a:solidFill>
                  <a:srgbClr val="6666FF"/>
                </a:solidFill>
                <a:miter lim="800000"/>
                <a:headEnd/>
                <a:tailEnd type="triangle" w="med" len="med"/>
              </a:ln>
              <a:effectLst/>
            </p:spPr>
            <p:txBody>
              <a:bodyPr wrap="none" anchor="ctr"/>
              <a:lstStyle/>
              <a:p>
                <a:endParaRPr lang="en-US"/>
              </a:p>
            </p:txBody>
          </p:sp>
        </p:grpSp>
        <p:sp>
          <p:nvSpPr>
            <p:cNvPr id="13327" name="Text Box 15"/>
            <p:cNvSpPr txBox="1">
              <a:spLocks noChangeArrowheads="1"/>
            </p:cNvSpPr>
            <p:nvPr/>
          </p:nvSpPr>
          <p:spPr bwMode="auto">
            <a:xfrm>
              <a:off x="4194180" y="1142984"/>
              <a:ext cx="1163638" cy="825500"/>
            </a:xfrm>
            <a:prstGeom prst="rect">
              <a:avLst/>
            </a:prstGeom>
            <a:noFill/>
            <a:ln w="9525">
              <a:noFill/>
              <a:round/>
              <a:headEnd/>
              <a:tailEnd/>
            </a:ln>
            <a:effectLst/>
          </p:spPr>
          <p:txBody>
            <a:bodyPr wrap="none" lIns="90000" tIns="46800" rIns="90000" bIns="46800">
              <a:spAutoFit/>
            </a:bodyPr>
            <a:lstStyle/>
            <a:p>
              <a:pPr algn="ctr">
                <a:tabLst>
                  <a:tab pos="723900" algn="l"/>
                </a:tabLst>
              </a:pPr>
              <a:r>
                <a:rPr lang="en-NZ" sz="2400" b="1" dirty="0">
                  <a:solidFill>
                    <a:srgbClr val="000000"/>
                  </a:solidFill>
                  <a:latin typeface="Times New Roman" pitchFamily="16" charset="0"/>
                </a:rPr>
                <a:t>Human</a:t>
              </a:r>
            </a:p>
            <a:p>
              <a:pPr algn="ctr">
                <a:tabLst>
                  <a:tab pos="723900" algn="l"/>
                </a:tabLst>
              </a:pPr>
              <a:r>
                <a:rPr lang="en-NZ" sz="2400" b="1" dirty="0">
                  <a:solidFill>
                    <a:srgbClr val="000000"/>
                  </a:solidFill>
                  <a:latin typeface="Times New Roman" pitchFamily="16" charset="0"/>
                </a:rPr>
                <a:t>in vivo</a:t>
              </a:r>
            </a:p>
          </p:txBody>
        </p:sp>
        <p:sp>
          <p:nvSpPr>
            <p:cNvPr id="13328" name="Text Box 16"/>
            <p:cNvSpPr txBox="1">
              <a:spLocks noChangeArrowheads="1"/>
            </p:cNvSpPr>
            <p:nvPr/>
          </p:nvSpPr>
          <p:spPr bwMode="auto">
            <a:xfrm>
              <a:off x="6908824" y="5072074"/>
              <a:ext cx="1163638" cy="825500"/>
            </a:xfrm>
            <a:prstGeom prst="rect">
              <a:avLst/>
            </a:prstGeom>
            <a:noFill/>
            <a:ln w="9525">
              <a:noFill/>
              <a:round/>
              <a:headEnd/>
              <a:tailEnd/>
            </a:ln>
            <a:effectLst/>
          </p:spPr>
          <p:txBody>
            <a:bodyPr wrap="none" lIns="90000" tIns="46800" rIns="90000" bIns="46800">
              <a:spAutoFit/>
            </a:bodyPr>
            <a:lstStyle/>
            <a:p>
              <a:pPr algn="ctr">
                <a:tabLst>
                  <a:tab pos="723900" algn="l"/>
                </a:tabLst>
              </a:pPr>
              <a:r>
                <a:rPr lang="en-NZ" sz="2400" b="1" dirty="0">
                  <a:solidFill>
                    <a:srgbClr val="000000"/>
                  </a:solidFill>
                  <a:latin typeface="Times New Roman" pitchFamily="16" charset="0"/>
                </a:rPr>
                <a:t>Human</a:t>
              </a:r>
            </a:p>
            <a:p>
              <a:pPr algn="ctr">
                <a:tabLst>
                  <a:tab pos="723900" algn="l"/>
                </a:tabLst>
              </a:pPr>
              <a:r>
                <a:rPr lang="en-NZ" sz="2400" b="1" dirty="0">
                  <a:solidFill>
                    <a:srgbClr val="000000"/>
                  </a:solidFill>
                  <a:latin typeface="Times New Roman" pitchFamily="16" charset="0"/>
                </a:rPr>
                <a:t>in vitro</a:t>
              </a:r>
            </a:p>
          </p:txBody>
        </p:sp>
        <p:sp>
          <p:nvSpPr>
            <p:cNvPr id="13329" name="Text Box 17"/>
            <p:cNvSpPr txBox="1">
              <a:spLocks noChangeArrowheads="1"/>
            </p:cNvSpPr>
            <p:nvPr/>
          </p:nvSpPr>
          <p:spPr bwMode="auto">
            <a:xfrm>
              <a:off x="1411288" y="5175268"/>
              <a:ext cx="1146175" cy="825500"/>
            </a:xfrm>
            <a:prstGeom prst="rect">
              <a:avLst/>
            </a:prstGeom>
            <a:noFill/>
            <a:ln w="9525">
              <a:noFill/>
              <a:round/>
              <a:headEnd/>
              <a:tailEnd/>
            </a:ln>
            <a:effectLst/>
          </p:spPr>
          <p:txBody>
            <a:bodyPr wrap="none" lIns="90000" tIns="46800" rIns="90000" bIns="46800">
              <a:spAutoFit/>
            </a:bodyPr>
            <a:lstStyle/>
            <a:p>
              <a:pPr algn="ctr">
                <a:tabLst>
                  <a:tab pos="723900" algn="l"/>
                </a:tabLst>
              </a:pPr>
              <a:r>
                <a:rPr lang="en-NZ" sz="2400" b="1" dirty="0">
                  <a:solidFill>
                    <a:srgbClr val="000000"/>
                  </a:solidFill>
                  <a:latin typeface="Times New Roman" pitchFamily="16" charset="0"/>
                </a:rPr>
                <a:t>Animal</a:t>
              </a:r>
            </a:p>
            <a:p>
              <a:pPr algn="ctr">
                <a:tabLst>
                  <a:tab pos="723900" algn="l"/>
                </a:tabLst>
              </a:pPr>
              <a:r>
                <a:rPr lang="en-NZ" sz="2400" b="1" dirty="0">
                  <a:solidFill>
                    <a:srgbClr val="000000"/>
                  </a:solidFill>
                  <a:latin typeface="Times New Roman" pitchFamily="16" charset="0"/>
                </a:rPr>
                <a:t>in vivo</a:t>
              </a:r>
            </a:p>
          </p:txBody>
        </p:sp>
      </p:grpSp>
      <p:grpSp>
        <p:nvGrpSpPr>
          <p:cNvPr id="40" name="Group 39"/>
          <p:cNvGrpSpPr/>
          <p:nvPr/>
        </p:nvGrpSpPr>
        <p:grpSpPr>
          <a:xfrm>
            <a:off x="3695709" y="3071810"/>
            <a:ext cx="2162175" cy="1746250"/>
            <a:chOff x="3711575" y="2446338"/>
            <a:chExt cx="2162175" cy="1746250"/>
          </a:xfrm>
        </p:grpSpPr>
        <p:sp>
          <p:nvSpPr>
            <p:cNvPr id="41" name="AutoShape 12"/>
            <p:cNvSpPr>
              <a:spLocks noChangeArrowheads="1"/>
            </p:cNvSpPr>
            <p:nvPr/>
          </p:nvSpPr>
          <p:spPr bwMode="auto">
            <a:xfrm>
              <a:off x="4589463" y="2446338"/>
              <a:ext cx="403225" cy="517525"/>
            </a:xfrm>
            <a:prstGeom prst="upArrow">
              <a:avLst>
                <a:gd name="adj1" fmla="val 49602"/>
                <a:gd name="adj2" fmla="val 91340"/>
              </a:avLst>
            </a:prstGeom>
            <a:solidFill>
              <a:schemeClr val="accent5">
                <a:lumMod val="20000"/>
                <a:lumOff val="80000"/>
              </a:schemeClr>
            </a:solidFill>
            <a:ln w="9360">
              <a:solidFill>
                <a:srgbClr val="000000"/>
              </a:solidFill>
              <a:miter lim="800000"/>
              <a:headEnd/>
              <a:tailEnd/>
            </a:ln>
            <a:effectLst/>
          </p:spPr>
          <p:txBody>
            <a:bodyPr wrap="none" anchor="ctr"/>
            <a:lstStyle/>
            <a:p>
              <a:endParaRPr lang="en-US"/>
            </a:p>
          </p:txBody>
        </p:sp>
        <p:sp>
          <p:nvSpPr>
            <p:cNvPr id="42" name="AutoShape 13"/>
            <p:cNvSpPr>
              <a:spLocks noChangeArrowheads="1"/>
            </p:cNvSpPr>
            <p:nvPr/>
          </p:nvSpPr>
          <p:spPr bwMode="auto">
            <a:xfrm rot="6900000">
              <a:off x="5413375" y="3730625"/>
              <a:ext cx="403225" cy="517525"/>
            </a:xfrm>
            <a:prstGeom prst="upArrow">
              <a:avLst>
                <a:gd name="adj1" fmla="val 49602"/>
                <a:gd name="adj2" fmla="val 91340"/>
              </a:avLst>
            </a:prstGeom>
            <a:solidFill>
              <a:schemeClr val="accent5">
                <a:lumMod val="20000"/>
                <a:lumOff val="80000"/>
              </a:schemeClr>
            </a:solidFill>
            <a:ln w="9360">
              <a:solidFill>
                <a:srgbClr val="000000"/>
              </a:solidFill>
              <a:miter lim="800000"/>
              <a:headEnd/>
              <a:tailEnd/>
            </a:ln>
            <a:effectLst/>
          </p:spPr>
          <p:txBody>
            <a:bodyPr wrap="none" anchor="ctr"/>
            <a:lstStyle/>
            <a:p>
              <a:endParaRPr lang="en-US"/>
            </a:p>
          </p:txBody>
        </p:sp>
        <p:sp>
          <p:nvSpPr>
            <p:cNvPr id="43" name="AutoShape 14"/>
            <p:cNvSpPr>
              <a:spLocks noChangeArrowheads="1"/>
            </p:cNvSpPr>
            <p:nvPr/>
          </p:nvSpPr>
          <p:spPr bwMode="auto">
            <a:xfrm rot="14640000">
              <a:off x="3768725" y="3732213"/>
              <a:ext cx="403225" cy="517525"/>
            </a:xfrm>
            <a:prstGeom prst="upArrow">
              <a:avLst>
                <a:gd name="adj1" fmla="val 49602"/>
                <a:gd name="adj2" fmla="val 91340"/>
              </a:avLst>
            </a:prstGeom>
            <a:solidFill>
              <a:schemeClr val="accent5">
                <a:lumMod val="20000"/>
                <a:lumOff val="80000"/>
              </a:schemeClr>
            </a:solidFill>
            <a:ln w="9360">
              <a:solidFill>
                <a:srgbClr val="000000"/>
              </a:solidFill>
              <a:miter lim="800000"/>
              <a:headEnd/>
              <a:tailEnd/>
            </a:ln>
            <a:effectLst/>
          </p:spPr>
          <p:txBody>
            <a:bodyPr wrap="none" anchor="ctr"/>
            <a:lstStyle/>
            <a:p>
              <a:endParaRPr lang="en-US"/>
            </a:p>
          </p:txBody>
        </p:sp>
        <p:sp>
          <p:nvSpPr>
            <p:cNvPr id="44" name="Text Box 18"/>
            <p:cNvSpPr txBox="1">
              <a:spLocks noChangeArrowheads="1"/>
            </p:cNvSpPr>
            <p:nvPr/>
          </p:nvSpPr>
          <p:spPr bwMode="auto">
            <a:xfrm>
              <a:off x="4371975" y="3405188"/>
              <a:ext cx="841375" cy="460375"/>
            </a:xfrm>
            <a:prstGeom prst="rect">
              <a:avLst/>
            </a:prstGeom>
            <a:solidFill>
              <a:schemeClr val="bg1"/>
            </a:solidFill>
            <a:ln w="9360">
              <a:noFill/>
              <a:miter lim="800000"/>
              <a:headEnd/>
              <a:tailEnd/>
            </a:ln>
            <a:effectLst/>
          </p:spPr>
          <p:txBody>
            <a:bodyPr wrap="none" lIns="90000" tIns="46800" rIns="90000" bIns="46800">
              <a:spAutoFit/>
            </a:bodyPr>
            <a:lstStyle/>
            <a:p>
              <a:pPr algn="ctr">
                <a:tabLst>
                  <a:tab pos="723900" algn="l"/>
                </a:tabLst>
              </a:pPr>
              <a:r>
                <a:rPr lang="en-NZ" sz="2400" b="1" dirty="0">
                  <a:solidFill>
                    <a:schemeClr val="tx1"/>
                  </a:solidFill>
                  <a:latin typeface="Times New Roman" pitchFamily="16" charset="0"/>
                </a:rPr>
                <a:t>Food</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r="19260" b="4759"/>
          <a:stretch>
            <a:fillRect/>
          </a:stretch>
        </p:blipFill>
        <p:spPr bwMode="auto">
          <a:xfrm>
            <a:off x="0" y="0"/>
            <a:ext cx="9144000" cy="6858000"/>
          </a:xfrm>
          <a:prstGeom prst="rect">
            <a:avLst/>
          </a:prstGeom>
          <a:noFill/>
          <a:ln w="9525">
            <a:noFill/>
            <a:round/>
            <a:headEnd/>
            <a:tailEnd/>
          </a:ln>
          <a:effectLst/>
        </p:spPr>
      </p:pic>
      <p:sp>
        <p:nvSpPr>
          <p:cNvPr id="14338" name="Rectangle 2"/>
          <p:cNvSpPr>
            <a:spLocks noChangeArrowheads="1"/>
          </p:cNvSpPr>
          <p:nvPr/>
        </p:nvSpPr>
        <p:spPr bwMode="auto">
          <a:xfrm>
            <a:off x="214282" y="1500182"/>
            <a:ext cx="8929718" cy="1143000"/>
          </a:xfrm>
          <a:prstGeom prst="rect">
            <a:avLst/>
          </a:prstGeom>
          <a:noFill/>
          <a:ln w="9525">
            <a:noFill/>
            <a:round/>
            <a:headEnd/>
            <a:tailEnd/>
          </a:ln>
          <a:effectLst/>
        </p:spPr>
        <p:txBody>
          <a:bodyPr lIns="90000" tIns="46800" rIns="90000" bIns="46800" anchor="ctr"/>
          <a:lstStyle/>
          <a:p>
            <a:pPr algn="ctr" eaLnBrk="0" hangingPunct="0">
              <a:tabLst>
                <a:tab pos="723900" algn="l"/>
                <a:tab pos="1447800" algn="l"/>
                <a:tab pos="2171700" algn="l"/>
                <a:tab pos="2895600" algn="l"/>
                <a:tab pos="3619500" algn="l"/>
                <a:tab pos="4343400" algn="l"/>
                <a:tab pos="5067300" algn="l"/>
                <a:tab pos="5791200" algn="l"/>
              </a:tabLst>
            </a:pPr>
            <a:r>
              <a:rPr lang="en-US" sz="5400" dirty="0">
                <a:solidFill>
                  <a:srgbClr val="009999"/>
                </a:solidFill>
                <a:latin typeface="Futura Hv BT" pitchFamily="32" charset="0"/>
                <a:cs typeface="Times New Roman" pitchFamily="16" charset="0"/>
              </a:rPr>
              <a:t>Inflammatory bowel </a:t>
            </a:r>
            <a:r>
              <a:rPr lang="en-US" sz="5400" dirty="0" smtClean="0">
                <a:solidFill>
                  <a:srgbClr val="009999"/>
                </a:solidFill>
                <a:latin typeface="Futura Hv BT" pitchFamily="32" charset="0"/>
                <a:cs typeface="Times New Roman" pitchFamily="16" charset="0"/>
              </a:rPr>
              <a:t>disease</a:t>
            </a:r>
            <a:endParaRPr lang="en-US" sz="5400" dirty="0">
              <a:solidFill>
                <a:srgbClr val="009999"/>
              </a:solidFill>
              <a:latin typeface="Futura Hv BT" pitchFamily="32" charset="0"/>
              <a:cs typeface="Times New Roman" pitchFamily="16" charset="0"/>
            </a:endParaRPr>
          </a:p>
        </p:txBody>
      </p:sp>
      <p:sp>
        <p:nvSpPr>
          <p:cNvPr id="4" name="Rectangle 2"/>
          <p:cNvSpPr>
            <a:spLocks noChangeArrowheads="1"/>
          </p:cNvSpPr>
          <p:nvPr/>
        </p:nvSpPr>
        <p:spPr bwMode="auto">
          <a:xfrm>
            <a:off x="2428860" y="5143520"/>
            <a:ext cx="6513512" cy="1143000"/>
          </a:xfrm>
          <a:prstGeom prst="rect">
            <a:avLst/>
          </a:prstGeom>
          <a:noFill/>
          <a:ln w="9525">
            <a:noFill/>
            <a:round/>
            <a:headEnd/>
            <a:tailEnd/>
          </a:ln>
          <a:effectLst/>
        </p:spPr>
        <p:txBody>
          <a:bodyPr lIns="90000" tIns="46800" rIns="90000" bIns="46800" anchor="ctr"/>
          <a:lstStyle/>
          <a:p>
            <a:pPr algn="ctr" eaLnBrk="0" hangingPunct="0">
              <a:tabLst>
                <a:tab pos="723900" algn="l"/>
                <a:tab pos="1447800" algn="l"/>
                <a:tab pos="2171700" algn="l"/>
                <a:tab pos="2895600" algn="l"/>
                <a:tab pos="3619500" algn="l"/>
                <a:tab pos="4343400" algn="l"/>
                <a:tab pos="5067300" algn="l"/>
                <a:tab pos="5791200" algn="l"/>
              </a:tabLst>
            </a:pPr>
            <a:r>
              <a:rPr lang="en-US" sz="5400" dirty="0" smtClean="0">
                <a:solidFill>
                  <a:srgbClr val="009999"/>
                </a:solidFill>
                <a:latin typeface="Futura Hv BT" pitchFamily="32" charset="0"/>
                <a:cs typeface="Times New Roman" pitchFamily="16" charset="0"/>
              </a:rPr>
              <a:t>Proof </a:t>
            </a:r>
            <a:r>
              <a:rPr lang="en-US" sz="5400" dirty="0">
                <a:solidFill>
                  <a:srgbClr val="009999"/>
                </a:solidFill>
                <a:latin typeface="Futura Hv BT" pitchFamily="32" charset="0"/>
                <a:cs typeface="Times New Roman" pitchFamily="16" charset="0"/>
              </a:rPr>
              <a:t>of principle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398588" y="1485900"/>
            <a:ext cx="6373812" cy="520700"/>
          </a:xfrm>
          <a:prstGeom prst="rect">
            <a:avLst/>
          </a:prstGeom>
          <a:noFill/>
          <a:ln w="9525">
            <a:noFill/>
            <a:round/>
            <a:headEnd/>
            <a:tailEnd/>
          </a:ln>
          <a:effectLst/>
        </p:spPr>
        <p:txBody>
          <a:bodyPr lIns="90000" tIns="46800" rIns="90000" bIns="46800">
            <a:spAutoFit/>
          </a:bodyPr>
          <a:lstStyle/>
          <a:p>
            <a:pPr>
              <a:spcBef>
                <a:spcPts val="1750"/>
              </a:spcBef>
              <a:tabLst>
                <a:tab pos="723900" algn="l"/>
                <a:tab pos="1447800" algn="l"/>
                <a:tab pos="2171700" algn="l"/>
                <a:tab pos="2895600" algn="l"/>
                <a:tab pos="3619500" algn="l"/>
                <a:tab pos="4343400" algn="l"/>
                <a:tab pos="5067300" algn="l"/>
                <a:tab pos="5791200" algn="l"/>
              </a:tabLst>
            </a:pPr>
            <a:r>
              <a:rPr lang="en-NZ" sz="2800" b="1">
                <a:solidFill>
                  <a:srgbClr val="009999"/>
                </a:solidFill>
                <a:latin typeface="Times New Roman" pitchFamily="16" charset="0"/>
              </a:rPr>
              <a:t>Inflammatory bowel disease (IBD)</a:t>
            </a:r>
            <a:r>
              <a:rPr lang="en-NZ" sz="2800">
                <a:solidFill>
                  <a:srgbClr val="009999"/>
                </a:solidFill>
                <a:latin typeface="Times New Roman" pitchFamily="16" charset="0"/>
              </a:rPr>
              <a:t> </a:t>
            </a:r>
          </a:p>
        </p:txBody>
      </p:sp>
      <p:sp>
        <p:nvSpPr>
          <p:cNvPr id="15362" name="Rectangle 2"/>
          <p:cNvSpPr>
            <a:spLocks noChangeArrowheads="1"/>
          </p:cNvSpPr>
          <p:nvPr/>
        </p:nvSpPr>
        <p:spPr bwMode="auto">
          <a:xfrm>
            <a:off x="769938" y="2770188"/>
            <a:ext cx="2736850" cy="2952750"/>
          </a:xfrm>
          <a:prstGeom prst="rect">
            <a:avLst/>
          </a:prstGeom>
          <a:noFill/>
          <a:ln w="9360">
            <a:solidFill>
              <a:srgbClr val="000000"/>
            </a:solidFill>
            <a:miter lim="800000"/>
            <a:headEnd/>
            <a:tailEnd/>
          </a:ln>
          <a:effectLst/>
        </p:spPr>
        <p:txBody>
          <a:bodyPr wrap="none" anchor="ctr"/>
          <a:lstStyle/>
          <a:p>
            <a:endParaRPr lang="en-US"/>
          </a:p>
        </p:txBody>
      </p:sp>
      <p:sp>
        <p:nvSpPr>
          <p:cNvPr id="15363" name="Rectangle 3"/>
          <p:cNvSpPr>
            <a:spLocks noChangeArrowheads="1"/>
          </p:cNvSpPr>
          <p:nvPr/>
        </p:nvSpPr>
        <p:spPr bwMode="auto">
          <a:xfrm>
            <a:off x="5651500" y="2743200"/>
            <a:ext cx="2736850" cy="2952750"/>
          </a:xfrm>
          <a:prstGeom prst="rect">
            <a:avLst/>
          </a:prstGeom>
          <a:noFill/>
          <a:ln w="9360">
            <a:solidFill>
              <a:srgbClr val="000000"/>
            </a:solidFill>
            <a:miter lim="800000"/>
            <a:headEnd/>
            <a:tailEnd/>
          </a:ln>
          <a:effectLst/>
        </p:spPr>
        <p:txBody>
          <a:bodyPr wrap="none" anchor="ctr"/>
          <a:lstStyle/>
          <a:p>
            <a:endParaRPr lang="en-US"/>
          </a:p>
        </p:txBody>
      </p:sp>
      <p:sp>
        <p:nvSpPr>
          <p:cNvPr id="15364" name="Text Box 4"/>
          <p:cNvSpPr txBox="1">
            <a:spLocks noChangeArrowheads="1"/>
          </p:cNvSpPr>
          <p:nvPr/>
        </p:nvSpPr>
        <p:spPr bwMode="auto">
          <a:xfrm>
            <a:off x="835025" y="2876550"/>
            <a:ext cx="2735263" cy="609600"/>
          </a:xfrm>
          <a:prstGeom prst="rect">
            <a:avLst/>
          </a:prstGeom>
          <a:noFill/>
          <a:ln w="9525">
            <a:noFill/>
            <a:round/>
            <a:headEnd/>
            <a:tailEnd/>
          </a:ln>
          <a:effectLst/>
        </p:spPr>
        <p:txBody>
          <a:bodyPr lIns="0" tIns="0" rIns="0" bIns="0">
            <a:spAutoFit/>
          </a:bodyPr>
          <a:lstStyle/>
          <a:p>
            <a:pPr algn="ctr">
              <a:spcBef>
                <a:spcPts val="1000"/>
              </a:spcBef>
              <a:tabLst>
                <a:tab pos="723900" algn="l"/>
                <a:tab pos="1447800" algn="l"/>
                <a:tab pos="2171700" algn="l"/>
              </a:tabLst>
            </a:pPr>
            <a:r>
              <a:rPr lang="en-NZ" sz="2400" b="1" u="sng">
                <a:solidFill>
                  <a:srgbClr val="000000"/>
                </a:solidFill>
                <a:latin typeface="Times New Roman" pitchFamily="16" charset="0"/>
              </a:rPr>
              <a:t>Ulcerative colitis:</a:t>
            </a:r>
            <a:br>
              <a:rPr lang="en-NZ" sz="2400" b="1" u="sng">
                <a:solidFill>
                  <a:srgbClr val="000000"/>
                </a:solidFill>
                <a:latin typeface="Times New Roman" pitchFamily="16" charset="0"/>
              </a:rPr>
            </a:br>
            <a:r>
              <a:rPr lang="en-NZ" sz="1600">
                <a:solidFill>
                  <a:srgbClr val="000000"/>
                </a:solidFill>
                <a:latin typeface="Times New Roman" pitchFamily="16" charset="0"/>
              </a:rPr>
              <a:t>Incidence: 20/100.000</a:t>
            </a:r>
          </a:p>
        </p:txBody>
      </p:sp>
      <p:sp>
        <p:nvSpPr>
          <p:cNvPr id="15365" name="Text Box 5"/>
          <p:cNvSpPr txBox="1">
            <a:spLocks noChangeArrowheads="1"/>
          </p:cNvSpPr>
          <p:nvPr/>
        </p:nvSpPr>
        <p:spPr bwMode="auto">
          <a:xfrm>
            <a:off x="5815013" y="2790825"/>
            <a:ext cx="2449512" cy="609600"/>
          </a:xfrm>
          <a:prstGeom prst="rect">
            <a:avLst/>
          </a:prstGeom>
          <a:noFill/>
          <a:ln w="9525">
            <a:noFill/>
            <a:round/>
            <a:headEnd/>
            <a:tailEnd/>
          </a:ln>
          <a:effectLst/>
        </p:spPr>
        <p:txBody>
          <a:bodyPr lIns="0" tIns="0" rIns="0" bIns="0">
            <a:spAutoFit/>
          </a:bodyPr>
          <a:lstStyle/>
          <a:p>
            <a:pPr algn="ctr">
              <a:spcBef>
                <a:spcPts val="1000"/>
              </a:spcBef>
              <a:tabLst>
                <a:tab pos="723900" algn="l"/>
                <a:tab pos="1447800" algn="l"/>
                <a:tab pos="2171700" algn="l"/>
              </a:tabLst>
            </a:pPr>
            <a:r>
              <a:rPr lang="en-NZ" sz="2400" b="1" u="sng">
                <a:solidFill>
                  <a:srgbClr val="000000"/>
                </a:solidFill>
                <a:latin typeface="Times New Roman" pitchFamily="16" charset="0"/>
              </a:rPr>
              <a:t>Crohn’s disease:</a:t>
            </a:r>
            <a:r>
              <a:rPr lang="en-NZ" sz="2000" b="1" u="sng">
                <a:solidFill>
                  <a:srgbClr val="000000"/>
                </a:solidFill>
                <a:latin typeface="Times New Roman" pitchFamily="16" charset="0"/>
              </a:rPr>
              <a:t/>
            </a:r>
            <a:br>
              <a:rPr lang="en-NZ" sz="2000" b="1" u="sng">
                <a:solidFill>
                  <a:srgbClr val="000000"/>
                </a:solidFill>
                <a:latin typeface="Times New Roman" pitchFamily="16" charset="0"/>
              </a:rPr>
            </a:br>
            <a:r>
              <a:rPr lang="en-NZ" sz="1600">
                <a:solidFill>
                  <a:srgbClr val="000000"/>
                </a:solidFill>
                <a:latin typeface="Times New Roman" pitchFamily="16" charset="0"/>
              </a:rPr>
              <a:t>Incidence: 6/100.000</a:t>
            </a:r>
          </a:p>
        </p:txBody>
      </p:sp>
      <p:pic>
        <p:nvPicPr>
          <p:cNvPr id="15366" name="Picture 6"/>
          <p:cNvPicPr>
            <a:picLocks noChangeAspect="1" noChangeArrowheads="1"/>
          </p:cNvPicPr>
          <p:nvPr/>
        </p:nvPicPr>
        <p:blipFill>
          <a:blip r:embed="rId3" cstate="print"/>
          <a:srcRect/>
          <a:stretch>
            <a:fillRect/>
          </a:stretch>
        </p:blipFill>
        <p:spPr bwMode="auto">
          <a:xfrm>
            <a:off x="1114425" y="3549650"/>
            <a:ext cx="2133600" cy="1800225"/>
          </a:xfrm>
          <a:prstGeom prst="rect">
            <a:avLst/>
          </a:prstGeom>
          <a:noFill/>
          <a:ln w="3240">
            <a:solidFill>
              <a:srgbClr val="000000"/>
            </a:solidFill>
            <a:miter lim="800000"/>
            <a:headEnd/>
            <a:tailEnd/>
          </a:ln>
          <a:effectLst/>
        </p:spPr>
      </p:pic>
      <p:pic>
        <p:nvPicPr>
          <p:cNvPr id="15367" name="Picture 7"/>
          <p:cNvPicPr>
            <a:picLocks noChangeAspect="1" noChangeArrowheads="1"/>
          </p:cNvPicPr>
          <p:nvPr/>
        </p:nvPicPr>
        <p:blipFill>
          <a:blip r:embed="rId4" cstate="print"/>
          <a:srcRect/>
          <a:stretch>
            <a:fillRect/>
          </a:stretch>
        </p:blipFill>
        <p:spPr bwMode="auto">
          <a:xfrm>
            <a:off x="5957888" y="3478213"/>
            <a:ext cx="2133600" cy="1800225"/>
          </a:xfrm>
          <a:prstGeom prst="rect">
            <a:avLst/>
          </a:prstGeom>
          <a:noFill/>
          <a:ln w="3240">
            <a:solidFill>
              <a:srgbClr val="000000"/>
            </a:solidFill>
            <a:miter lim="800000"/>
            <a:headEnd/>
            <a:tailEnd/>
          </a:ln>
          <a:effectLst/>
        </p:spPr>
      </p:pic>
      <p:sp>
        <p:nvSpPr>
          <p:cNvPr id="15368" name="Text Box 8"/>
          <p:cNvSpPr txBox="1">
            <a:spLocks noChangeArrowheads="1"/>
          </p:cNvSpPr>
          <p:nvPr/>
        </p:nvSpPr>
        <p:spPr bwMode="auto">
          <a:xfrm>
            <a:off x="808038" y="5407025"/>
            <a:ext cx="2665412" cy="212725"/>
          </a:xfrm>
          <a:prstGeom prst="rect">
            <a:avLst/>
          </a:prstGeom>
          <a:noFill/>
          <a:ln w="9525">
            <a:noFill/>
            <a:round/>
            <a:headEnd/>
            <a:tailEnd/>
          </a:ln>
          <a:effectLst/>
        </p:spPr>
        <p:txBody>
          <a:bodyPr lIns="0" tIns="0" rIns="0" bIns="0">
            <a:spAutoFit/>
          </a:bodyPr>
          <a:lstStyle/>
          <a:p>
            <a:pPr algn="ctr">
              <a:spcBef>
                <a:spcPts val="875"/>
              </a:spcBef>
              <a:tabLst>
                <a:tab pos="723900" algn="l"/>
                <a:tab pos="1447800" algn="l"/>
                <a:tab pos="2171700" algn="l"/>
              </a:tabLst>
            </a:pPr>
            <a:r>
              <a:rPr lang="en-NZ" sz="1400">
                <a:solidFill>
                  <a:srgbClr val="000000"/>
                </a:solidFill>
                <a:latin typeface="Times New Roman" pitchFamily="16" charset="0"/>
              </a:rPr>
              <a:t>limited to the colon</a:t>
            </a:r>
          </a:p>
        </p:txBody>
      </p:sp>
      <p:sp>
        <p:nvSpPr>
          <p:cNvPr id="15369" name="Rectangle 9"/>
          <p:cNvSpPr>
            <a:spLocks noChangeArrowheads="1"/>
          </p:cNvSpPr>
          <p:nvPr/>
        </p:nvSpPr>
        <p:spPr bwMode="auto">
          <a:xfrm>
            <a:off x="5678488" y="5338763"/>
            <a:ext cx="3095625" cy="306387"/>
          </a:xfrm>
          <a:prstGeom prst="rect">
            <a:avLst/>
          </a:prstGeom>
          <a:noFill/>
          <a:ln w="9525">
            <a:noFill/>
            <a:round/>
            <a:headEnd/>
            <a:tailEnd/>
          </a:ln>
          <a:effectLst/>
        </p:spPr>
        <p:txBody>
          <a:bodyPr lIns="90000" tIns="46800" rIns="90000" bIns="46800">
            <a:spAutoFit/>
          </a:bodyPr>
          <a:lstStyle/>
          <a:p>
            <a:pPr>
              <a:tabLst>
                <a:tab pos="723900" algn="l"/>
                <a:tab pos="1447800" algn="l"/>
                <a:tab pos="2171700" algn="l"/>
                <a:tab pos="2895600" algn="l"/>
              </a:tabLst>
            </a:pPr>
            <a:r>
              <a:rPr lang="en-NZ" sz="1400">
                <a:solidFill>
                  <a:srgbClr val="000000"/>
                </a:solidFill>
                <a:latin typeface="Times New Roman" pitchFamily="16" charset="0"/>
              </a:rPr>
              <a:t>affects any part of the GI tract</a:t>
            </a:r>
          </a:p>
        </p:txBody>
      </p:sp>
      <p:sp>
        <p:nvSpPr>
          <p:cNvPr id="15370" name="Line 10"/>
          <p:cNvSpPr>
            <a:spLocks noChangeShapeType="1"/>
          </p:cNvSpPr>
          <p:nvPr/>
        </p:nvSpPr>
        <p:spPr bwMode="auto">
          <a:xfrm flipV="1">
            <a:off x="2051050" y="2309813"/>
            <a:ext cx="1225550" cy="290512"/>
          </a:xfrm>
          <a:prstGeom prst="line">
            <a:avLst/>
          </a:prstGeom>
          <a:noFill/>
          <a:ln w="9360">
            <a:solidFill>
              <a:srgbClr val="000000"/>
            </a:solidFill>
            <a:miter lim="800000"/>
            <a:headEnd/>
            <a:tailEnd/>
          </a:ln>
          <a:effectLst/>
        </p:spPr>
        <p:txBody>
          <a:bodyPr/>
          <a:lstStyle/>
          <a:p>
            <a:endParaRPr lang="en-US"/>
          </a:p>
        </p:txBody>
      </p:sp>
      <p:sp>
        <p:nvSpPr>
          <p:cNvPr id="15371" name="Line 11"/>
          <p:cNvSpPr>
            <a:spLocks noChangeShapeType="1"/>
          </p:cNvSpPr>
          <p:nvPr/>
        </p:nvSpPr>
        <p:spPr bwMode="auto">
          <a:xfrm>
            <a:off x="5176838" y="2297113"/>
            <a:ext cx="1512887" cy="287337"/>
          </a:xfrm>
          <a:prstGeom prst="line">
            <a:avLst/>
          </a:prstGeom>
          <a:noFill/>
          <a:ln w="9360">
            <a:solidFill>
              <a:srgbClr val="000000"/>
            </a:solidFill>
            <a:miter lim="800000"/>
            <a:headEnd/>
            <a:tailEn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8596" y="1357298"/>
            <a:ext cx="8153400" cy="2185998"/>
          </a:xfrm>
        </p:spPr>
        <p:txBody>
          <a:bodyPr/>
          <a:lstStyle/>
          <a:p>
            <a:pPr algn="l"/>
            <a:r>
              <a:rPr lang="en-US" sz="2400" b="0" dirty="0"/>
              <a:t/>
            </a:r>
            <a:br>
              <a:rPr lang="en-US" sz="2400" b="0" dirty="0"/>
            </a:br>
            <a:r>
              <a:rPr lang="en-US" sz="2400" b="0" dirty="0"/>
              <a:t/>
            </a:r>
            <a:br>
              <a:rPr lang="en-US" sz="2400" b="0" dirty="0"/>
            </a:br>
            <a:r>
              <a:rPr lang="en-US" sz="2400" b="0" dirty="0"/>
              <a:t/>
            </a:r>
            <a:br>
              <a:rPr lang="en-US" sz="2400" b="0" dirty="0"/>
            </a:br>
            <a:r>
              <a:rPr lang="en-US" sz="2400" dirty="0"/>
              <a:t>Inflammatory bowel disease in New Zealand children—a growing </a:t>
            </a:r>
            <a:r>
              <a:rPr lang="en-US" sz="2400" dirty="0" smtClean="0"/>
              <a:t>problem  </a:t>
            </a:r>
            <a:r>
              <a:rPr lang="en-US" sz="2400" b="0" dirty="0" smtClean="0"/>
              <a:t>Richard </a:t>
            </a:r>
            <a:r>
              <a:rPr lang="en-US" sz="2400" b="0" dirty="0"/>
              <a:t>B </a:t>
            </a:r>
            <a:r>
              <a:rPr lang="en-US" sz="2400" b="0" dirty="0" err="1"/>
              <a:t>Gearry</a:t>
            </a:r>
            <a:r>
              <a:rPr lang="en-US" sz="2400" b="0" dirty="0"/>
              <a:t>, Andrew S Day</a:t>
            </a:r>
            <a:r>
              <a:rPr lang="en-US" sz="2600" b="0" dirty="0"/>
              <a:t/>
            </a:r>
            <a:br>
              <a:rPr lang="en-US" sz="2600" b="0" dirty="0"/>
            </a:br>
            <a:r>
              <a:rPr lang="en-US" sz="2000" b="0" dirty="0"/>
              <a:t>The inflammatory bowel diseases (IBD), Crohn’s disease and ulcerative colitis, are no longer rare medical conditions seen only by hospital specialists.</a:t>
            </a:r>
            <a:br>
              <a:rPr lang="en-US" sz="2000" b="0" dirty="0"/>
            </a:br>
            <a:r>
              <a:rPr lang="en-US" sz="2000" b="0" dirty="0"/>
              <a:t/>
            </a:r>
            <a:br>
              <a:rPr lang="en-US" sz="2000" b="0" dirty="0"/>
            </a:br>
            <a:endParaRPr lang="en-US" sz="2000" b="0" dirty="0"/>
          </a:p>
        </p:txBody>
      </p:sp>
      <p:pic>
        <p:nvPicPr>
          <p:cNvPr id="4100" name="Picture 4"/>
          <p:cNvPicPr>
            <a:picLocks noGrp="1" noChangeAspect="1" noChangeArrowheads="1"/>
          </p:cNvPicPr>
          <p:nvPr>
            <p:ph type="body" idx="1"/>
          </p:nvPr>
        </p:nvPicPr>
        <p:blipFill>
          <a:blip r:embed="rId3" cstate="print"/>
          <a:srcRect l="67592" b="52606"/>
          <a:stretch>
            <a:fillRect/>
          </a:stretch>
        </p:blipFill>
        <p:spPr>
          <a:xfrm>
            <a:off x="6781800" y="152400"/>
            <a:ext cx="2057400" cy="1371600"/>
          </a:xfrm>
          <a:noFill/>
          <a:ln/>
        </p:spPr>
      </p:pic>
      <p:sp>
        <p:nvSpPr>
          <p:cNvPr id="4" name="Rectangle 3"/>
          <p:cNvSpPr/>
          <p:nvPr/>
        </p:nvSpPr>
        <p:spPr>
          <a:xfrm>
            <a:off x="4000496" y="3345420"/>
            <a:ext cx="5143536" cy="369332"/>
          </a:xfrm>
          <a:prstGeom prst="rect">
            <a:avLst/>
          </a:prstGeom>
        </p:spPr>
        <p:txBody>
          <a:bodyPr wrap="square">
            <a:spAutoFit/>
          </a:bodyPr>
          <a:lstStyle/>
          <a:p>
            <a:r>
              <a:rPr lang="en-US" dirty="0" smtClean="0">
                <a:solidFill>
                  <a:schemeClr val="tx1"/>
                </a:solidFill>
              </a:rPr>
              <a:t>NZMJ 3 October 2008, </a:t>
            </a:r>
            <a:r>
              <a:rPr lang="en-US" dirty="0" err="1" smtClean="0">
                <a:solidFill>
                  <a:schemeClr val="tx1"/>
                </a:solidFill>
              </a:rPr>
              <a:t>Vol</a:t>
            </a:r>
            <a:r>
              <a:rPr lang="en-US" dirty="0" smtClean="0">
                <a:solidFill>
                  <a:schemeClr val="tx1"/>
                </a:solidFill>
              </a:rPr>
              <a:t> 121 No 1283; Page 5</a:t>
            </a:r>
            <a:endParaRPr lang="en-US" dirty="0">
              <a:solidFill>
                <a:schemeClr val="tx1"/>
              </a:solidFill>
            </a:endParaRPr>
          </a:p>
        </p:txBody>
      </p:sp>
      <p:sp>
        <p:nvSpPr>
          <p:cNvPr id="5" name="TextBox 4"/>
          <p:cNvSpPr txBox="1"/>
          <p:nvPr/>
        </p:nvSpPr>
        <p:spPr>
          <a:xfrm>
            <a:off x="214020" y="4439861"/>
            <a:ext cx="8787136" cy="1846659"/>
          </a:xfrm>
          <a:prstGeom prst="rect">
            <a:avLst/>
          </a:prstGeom>
          <a:noFill/>
        </p:spPr>
        <p:txBody>
          <a:bodyPr wrap="square" rtlCol="0">
            <a:spAutoFit/>
          </a:bodyPr>
          <a:lstStyle/>
          <a:p>
            <a:pPr algn="ctr"/>
            <a:r>
              <a:rPr lang="en-US" sz="2400" dirty="0" smtClean="0">
                <a:solidFill>
                  <a:schemeClr val="accent2"/>
                </a:solidFill>
              </a:rPr>
              <a:t>IBD epidemiology—what’s happening in New Zealand?</a:t>
            </a:r>
            <a:r>
              <a:rPr lang="en-US" dirty="0" smtClean="0">
                <a:solidFill>
                  <a:schemeClr val="tx1"/>
                </a:solidFill>
              </a:rPr>
              <a:t/>
            </a:r>
            <a:br>
              <a:rPr lang="en-US" dirty="0" smtClean="0">
                <a:solidFill>
                  <a:schemeClr val="tx1"/>
                </a:solidFill>
              </a:rPr>
            </a:br>
            <a:r>
              <a:rPr lang="en-US" dirty="0" smtClean="0">
                <a:solidFill>
                  <a:schemeClr val="tx1"/>
                </a:solidFill>
              </a:rPr>
              <a:t>Over the past 50 years there has been a dramatic rise in the incidence of IBD in New Zealand.</a:t>
            </a:r>
          </a:p>
          <a:p>
            <a:pPr algn="ctr"/>
            <a:endParaRPr lang="en-US" dirty="0" smtClean="0">
              <a:solidFill>
                <a:schemeClr val="tx1"/>
              </a:solidFill>
            </a:endParaRPr>
          </a:p>
          <a:p>
            <a:pPr algn="ctr"/>
            <a:r>
              <a:rPr lang="en-US" dirty="0" smtClean="0">
                <a:solidFill>
                  <a:schemeClr val="tx1"/>
                </a:solidFill>
              </a:rPr>
              <a:t>A particularly striking increase in the incidence of CD has been seen in Canterbury…..</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57752" y="5281642"/>
            <a:ext cx="4286280" cy="1576382"/>
          </a:xfrm>
          <a:solidFill>
            <a:schemeClr val="bg1"/>
          </a:solidFill>
        </p:spPr>
        <p:txBody>
          <a:bodyPr/>
          <a:lstStyle/>
          <a:p>
            <a:r>
              <a:rPr lang="en-GB" sz="2000" dirty="0">
                <a:solidFill>
                  <a:schemeClr val="tx1"/>
                </a:solidFill>
              </a:rPr>
              <a:t>Paediatric inflammatory bowel </a:t>
            </a:r>
            <a:br>
              <a:rPr lang="en-GB" sz="2000" dirty="0">
                <a:solidFill>
                  <a:schemeClr val="tx1"/>
                </a:solidFill>
              </a:rPr>
            </a:br>
            <a:r>
              <a:rPr lang="en-GB" sz="2000" dirty="0">
                <a:solidFill>
                  <a:schemeClr val="tx1"/>
                </a:solidFill>
              </a:rPr>
              <a:t>disease in New Zealand </a:t>
            </a:r>
            <a:br>
              <a:rPr lang="en-GB" sz="2000" dirty="0">
                <a:solidFill>
                  <a:schemeClr val="tx1"/>
                </a:solidFill>
              </a:rPr>
            </a:br>
            <a:r>
              <a:rPr lang="en-GB" sz="1800" b="0" dirty="0">
                <a:solidFill>
                  <a:schemeClr val="tx1"/>
                </a:solidFill>
              </a:rPr>
              <a:t>Jason Yap, Alison Wesley, Stephen </a:t>
            </a:r>
            <a:r>
              <a:rPr lang="en-GB" sz="1800" b="0" dirty="0" err="1">
                <a:solidFill>
                  <a:schemeClr val="tx1"/>
                </a:solidFill>
              </a:rPr>
              <a:t>Mouat</a:t>
            </a:r>
            <a:r>
              <a:rPr lang="en-GB" sz="1800" b="0" dirty="0">
                <a:solidFill>
                  <a:schemeClr val="tx1"/>
                </a:solidFill>
              </a:rPr>
              <a:t>, Simon </a:t>
            </a:r>
            <a:r>
              <a:rPr lang="en-GB" sz="1800" b="0" dirty="0" smtClean="0">
                <a:solidFill>
                  <a:schemeClr val="tx1"/>
                </a:solidFill>
              </a:rPr>
              <a:t>Chin, 2008</a:t>
            </a:r>
            <a:r>
              <a:rPr lang="en-GB" sz="2000" b="0" dirty="0">
                <a:solidFill>
                  <a:schemeClr val="tx1"/>
                </a:solidFill>
              </a:rPr>
              <a:t/>
            </a:r>
            <a:br>
              <a:rPr lang="en-GB" sz="2000" b="0" dirty="0">
                <a:solidFill>
                  <a:schemeClr val="tx1"/>
                </a:solidFill>
              </a:rPr>
            </a:br>
            <a:endParaRPr lang="en-GB" sz="2000" b="0" dirty="0">
              <a:solidFill>
                <a:schemeClr val="tx1"/>
              </a:solidFill>
            </a:endParaRPr>
          </a:p>
        </p:txBody>
      </p:sp>
      <p:sp>
        <p:nvSpPr>
          <p:cNvPr id="16388" name="Rectangle 4"/>
          <p:cNvSpPr>
            <a:spLocks noChangeArrowheads="1"/>
          </p:cNvSpPr>
          <p:nvPr/>
        </p:nvSpPr>
        <p:spPr bwMode="auto">
          <a:xfrm>
            <a:off x="6553200" y="762000"/>
            <a:ext cx="2362200" cy="381000"/>
          </a:xfrm>
          <a:prstGeom prst="rect">
            <a:avLst/>
          </a:prstGeom>
          <a:solidFill>
            <a:schemeClr val="bg1"/>
          </a:solidFill>
          <a:ln w="9525">
            <a:noFill/>
            <a:miter lim="800000"/>
            <a:headEnd/>
            <a:tailEnd/>
          </a:ln>
          <a:effectLst/>
        </p:spPr>
        <p:txBody>
          <a:bodyPr wrap="none" anchor="ctr"/>
          <a:lstStyle/>
          <a:p>
            <a:endParaRPr lang="en-US"/>
          </a:p>
        </p:txBody>
      </p:sp>
      <p:pic>
        <p:nvPicPr>
          <p:cNvPr id="16391" name="Picture 7" descr="chin Fig 1"/>
          <p:cNvPicPr>
            <a:picLocks noChangeAspect="1" noChangeArrowheads="1"/>
          </p:cNvPicPr>
          <p:nvPr/>
        </p:nvPicPr>
        <p:blipFill>
          <a:blip r:embed="rId3" cstate="print"/>
          <a:srcRect/>
          <a:stretch>
            <a:fillRect/>
          </a:stretch>
        </p:blipFill>
        <p:spPr bwMode="auto">
          <a:xfrm>
            <a:off x="6348" y="928669"/>
            <a:ext cx="5137156" cy="59374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Lucida Sans Unicode"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Lucida Sans Unicode" charset="0"/>
            <a:cs typeface="Lucida Sans Unicode"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TotalTime>
  <Words>2142</Words>
  <Application>Microsoft Office PowerPoint</Application>
  <PresentationFormat>On-screen Show (4:3)</PresentationFormat>
  <Paragraphs>520</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53" baseType="lpstr">
      <vt:lpstr>Default Design</vt:lpstr>
      <vt:lpstr>Photo Editor Photo</vt:lpstr>
      <vt:lpstr>Equation</vt:lpstr>
      <vt:lpstr>Chart</vt:lpstr>
      <vt:lpstr>Slide 1</vt:lpstr>
      <vt:lpstr>Slide 2</vt:lpstr>
      <vt:lpstr>Slide 3</vt:lpstr>
      <vt:lpstr>Slide 4</vt:lpstr>
      <vt:lpstr>Slide 5</vt:lpstr>
      <vt:lpstr>Slide 6</vt:lpstr>
      <vt:lpstr>Slide 7</vt:lpstr>
      <vt:lpstr>   Inflammatory bowel disease in New Zealand children—a growing problem  Richard B Gearry, Andrew S Day The inflammatory bowel diseases (IBD), Crohn’s disease and ulcerative colitis, are no longer rare medical conditions seen only by hospital specialists.  </vt:lpstr>
      <vt:lpstr>Paediatric inflammatory bowel  disease in New Zealand  Jason Yap, Alison Wesley, Stephen Mouat, Simon Chin, 2008 </vt:lpstr>
      <vt:lpstr>Impact of Race and Ethnicity</vt:lpstr>
      <vt:lpstr>Genetic Susceptibility</vt:lpstr>
      <vt:lpstr>First phase</vt:lpstr>
      <vt:lpstr>Slide 13</vt:lpstr>
      <vt:lpstr>Slide 14</vt:lpstr>
      <vt:lpstr>Interleukin 23 receptor</vt:lpstr>
      <vt:lpstr>Schematic depiction of autophagy</vt:lpstr>
      <vt:lpstr>Slide 17</vt:lpstr>
      <vt:lpstr>Other CD susceptibility genes</vt:lpstr>
      <vt:lpstr>Gene discovery</vt:lpstr>
      <vt:lpstr>Slide 20</vt:lpstr>
      <vt:lpstr>Problems with Gene Discovery approach  PTPN2 SNP rs2542151 </vt:lpstr>
      <vt:lpstr>Problem #1: Sample Size</vt:lpstr>
      <vt:lpstr>Problem #2 Multiple comparisons</vt:lpstr>
      <vt:lpstr>  </vt:lpstr>
      <vt:lpstr>Slide 25</vt:lpstr>
      <vt:lpstr>Slide 26</vt:lpstr>
      <vt:lpstr>The Wellcome Trust Case Control Consortium</vt:lpstr>
      <vt:lpstr>Slide 28</vt:lpstr>
      <vt:lpstr>Slide 29</vt:lpstr>
      <vt:lpstr>Slide 30</vt:lpstr>
      <vt:lpstr>Slide 31</vt:lpstr>
      <vt:lpstr>Slide 32</vt:lpstr>
      <vt:lpstr>Slide 33</vt:lpstr>
      <vt:lpstr>Food Questionnaire </vt:lpstr>
      <vt:lpstr>Slide 35</vt:lpstr>
      <vt:lpstr>Look at distribution of  ordered responses 0 = Def. worse  4 = Def. better</vt:lpstr>
      <vt:lpstr>First  answers</vt:lpstr>
      <vt:lpstr>Biscuits</vt:lpstr>
      <vt:lpstr>Slide 39</vt:lpstr>
      <vt:lpstr>Slide 40</vt:lpstr>
      <vt:lpstr>Slide 41</vt:lpstr>
      <vt:lpstr>Slide 42</vt:lpstr>
      <vt:lpstr>OCTN1- Gain of Function Variant</vt:lpstr>
      <vt:lpstr>Slide 44</vt:lpstr>
      <vt:lpstr>Slide 45</vt:lpstr>
      <vt:lpstr>Slide 46</vt:lpstr>
      <vt:lpstr>Slide 47</vt:lpstr>
      <vt:lpstr>Acknowledgements</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Cfpawc</dc:creator>
  <cp:lastModifiedBy>hendersonh</cp:lastModifiedBy>
  <cp:revision>116</cp:revision>
  <cp:lastPrinted>1601-01-01T00:00:00Z</cp:lastPrinted>
  <dcterms:created xsi:type="dcterms:W3CDTF">2005-12-01T03:09:20Z</dcterms:created>
  <dcterms:modified xsi:type="dcterms:W3CDTF">2009-12-04T01:46:07Z</dcterms:modified>
</cp:coreProperties>
</file>