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 ContentType="image/tiff"/>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707" r:id="rId2"/>
  </p:sldMasterIdLst>
  <p:notesMasterIdLst>
    <p:notesMasterId r:id="rId32"/>
  </p:notesMasterIdLst>
  <p:sldIdLst>
    <p:sldId id="317" r:id="rId3"/>
    <p:sldId id="318" r:id="rId4"/>
    <p:sldId id="319" r:id="rId5"/>
    <p:sldId id="321" r:id="rId6"/>
    <p:sldId id="320" r:id="rId7"/>
    <p:sldId id="300" r:id="rId8"/>
    <p:sldId id="322" r:id="rId9"/>
    <p:sldId id="323" r:id="rId10"/>
    <p:sldId id="324" r:id="rId11"/>
    <p:sldId id="327" r:id="rId12"/>
    <p:sldId id="301" r:id="rId13"/>
    <p:sldId id="325" r:id="rId14"/>
    <p:sldId id="326" r:id="rId15"/>
    <p:sldId id="328" r:id="rId16"/>
    <p:sldId id="303" r:id="rId17"/>
    <p:sldId id="329" r:id="rId18"/>
    <p:sldId id="304" r:id="rId19"/>
    <p:sldId id="302" r:id="rId20"/>
    <p:sldId id="305" r:id="rId21"/>
    <p:sldId id="306" r:id="rId22"/>
    <p:sldId id="307" r:id="rId23"/>
    <p:sldId id="308" r:id="rId24"/>
    <p:sldId id="309" r:id="rId25"/>
    <p:sldId id="310" r:id="rId26"/>
    <p:sldId id="311" r:id="rId27"/>
    <p:sldId id="312" r:id="rId28"/>
    <p:sldId id="316" r:id="rId29"/>
    <p:sldId id="314" r:id="rId30"/>
    <p:sldId id="31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34FACBA-2CC4-4B4E-B52E-0EB3F704BFFE}">
          <p14:sldIdLst>
            <p14:sldId id="317"/>
            <p14:sldId id="318"/>
            <p14:sldId id="319"/>
            <p14:sldId id="321"/>
            <p14:sldId id="320"/>
            <p14:sldId id="300"/>
            <p14:sldId id="322"/>
            <p14:sldId id="323"/>
            <p14:sldId id="324"/>
            <p14:sldId id="327"/>
            <p14:sldId id="301"/>
            <p14:sldId id="325"/>
            <p14:sldId id="326"/>
            <p14:sldId id="328"/>
            <p14:sldId id="303"/>
            <p14:sldId id="329"/>
            <p14:sldId id="304"/>
            <p14:sldId id="302"/>
            <p14:sldId id="305"/>
            <p14:sldId id="306"/>
            <p14:sldId id="307"/>
            <p14:sldId id="308"/>
            <p14:sldId id="309"/>
            <p14:sldId id="310"/>
            <p14:sldId id="311"/>
            <p14:sldId id="312"/>
            <p14:sldId id="316"/>
            <p14:sldId id="314"/>
            <p14:sldId id="315"/>
          </p14:sldIdLst>
        </p14:section>
      </p14:sectionLst>
    </p:ext>
    <p:ext uri="{EFAFB233-063F-42B5-8137-9DF3F51BA10A}">
      <p15:sldGuideLst xmlns:p15="http://schemas.microsoft.com/office/powerpoint/2012/main">
        <p15:guide id="1" orient="horz" pos="910">
          <p15:clr>
            <a:srgbClr val="A4A3A4"/>
          </p15:clr>
        </p15:guide>
        <p15:guide id="2" orient="horz" pos="3874">
          <p15:clr>
            <a:srgbClr val="A4A3A4"/>
          </p15:clr>
        </p15:guide>
        <p15:guide id="3" pos="5428">
          <p15:clr>
            <a:srgbClr val="A4A3A4"/>
          </p15:clr>
        </p15:guide>
        <p15:guide id="4" pos="22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466"/>
    <a:srgbClr val="8825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88" autoAdjust="0"/>
    <p:restoredTop sz="82148" autoAdjust="0"/>
  </p:normalViewPr>
  <p:slideViewPr>
    <p:cSldViewPr showGuides="1">
      <p:cViewPr>
        <p:scale>
          <a:sx n="75" d="100"/>
          <a:sy n="75" d="100"/>
        </p:scale>
        <p:origin x="1452" y="54"/>
      </p:cViewPr>
      <p:guideLst>
        <p:guide orient="horz" pos="910"/>
        <p:guide orient="horz" pos="3874"/>
        <p:guide pos="5428"/>
        <p:guide pos="222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83FCC9-8A71-4624-B88B-EFE81C571A82}" type="datetimeFigureOut">
              <a:rPr lang="en-AU" smtClean="0"/>
              <a:t>1/12/2015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A93569-7543-4182-BF78-2C6E1CC3E665}" type="slidenum">
              <a:rPr lang="en-AU" smtClean="0"/>
              <a:t>‹#›</a:t>
            </a:fld>
            <a:endParaRPr lang="en-AU"/>
          </a:p>
        </p:txBody>
      </p:sp>
    </p:spTree>
    <p:extLst>
      <p:ext uri="{BB962C8B-B14F-4D97-AF65-F5344CB8AC3E}">
        <p14:creationId xmlns:p14="http://schemas.microsoft.com/office/powerpoint/2010/main" val="4146845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Understanding the spatial distribution of species and their relationship with environmental factors forms a central tenant in ecology. Understanding such biogeographic patterns is not just of esoteric interest, but has many applications, notably in conservation management. These range from delineating spatial management units, prioritising conservation efforts, developing baselines for monitoring and predicting future change.  Increasingly conservation efforts are interested in questions surrounding biodiversity and moving from quantifying spatial patterns of single species and diversity metrics, like species richness, to quantifying patterns in multi-species assemblages directly. In response there have been a plethora of statistical techniques developed in recent years to address this need</a:t>
            </a:r>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2</a:t>
            </a:fld>
            <a:endParaRPr lang="en-AU"/>
          </a:p>
        </p:txBody>
      </p:sp>
    </p:spTree>
    <p:extLst>
      <p:ext uri="{BB962C8B-B14F-4D97-AF65-F5344CB8AC3E}">
        <p14:creationId xmlns:p14="http://schemas.microsoft.com/office/powerpoint/2010/main" val="2801065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Need to remind that multiple random starts</a:t>
            </a:r>
            <a:r>
              <a:rPr lang="en-AU" baseline="0" dirty="0" smtClean="0"/>
              <a:t> necessary to avoid inference on local maxima</a:t>
            </a:r>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22</a:t>
            </a:fld>
            <a:endParaRPr lang="en-AU"/>
          </a:p>
        </p:txBody>
      </p:sp>
    </p:spTree>
    <p:extLst>
      <p:ext uri="{BB962C8B-B14F-4D97-AF65-F5344CB8AC3E}">
        <p14:creationId xmlns:p14="http://schemas.microsoft.com/office/powerpoint/2010/main" val="3920082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26</a:t>
            </a:fld>
            <a:endParaRPr lang="en-AU"/>
          </a:p>
        </p:txBody>
      </p:sp>
    </p:spTree>
    <p:extLst>
      <p:ext uri="{BB962C8B-B14F-4D97-AF65-F5344CB8AC3E}">
        <p14:creationId xmlns:p14="http://schemas.microsoft.com/office/powerpoint/2010/main" val="292816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Understanding the spatial distribution of species and their relationship with environmental factors forms a central tenant in ecology. Understanding such biogeographic patterns is not just of esoteric interest, but has many applications, notably in conservation management. These range from delineating spatial management units, prioritising conservation efforts, developing baselines for monitoring and predicting future change.  Increasingly conservation efforts are interested in questions surrounding biodiversity and moving from quantifying spatial patterns of single species and diversity metrics, like species richness, to quantifying patterns in multi-species assemblages directly. In response there have been a plethora of statistical techniques developed in recent years to address this need</a:t>
            </a:r>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3</a:t>
            </a:fld>
            <a:endParaRPr lang="en-AU"/>
          </a:p>
        </p:txBody>
      </p:sp>
    </p:spTree>
    <p:extLst>
      <p:ext uri="{BB962C8B-B14F-4D97-AF65-F5344CB8AC3E}">
        <p14:creationId xmlns:p14="http://schemas.microsoft.com/office/powerpoint/2010/main" val="137884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Understanding the spatial distribution of species and their relationship with environmental factors forms a central tenant in ecology. Understanding such biogeographic patterns is not just of esoteric interest, but has many applications, notably in conservation management. These range from delineating spatial management units, prioritising conservation efforts, developing baselines for monitoring and predicting future change.  Increasingly conservation efforts are interested in questions surrounding biodiversity and moving from quantifying spatial patterns of single species and diversity metrics, like species richness, to quantifying patterns in multi-species assemblages directly. In response there have been a plethora of statistical techniques developed in recent years to address this need</a:t>
            </a:r>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4</a:t>
            </a:fld>
            <a:endParaRPr lang="en-AU"/>
          </a:p>
        </p:txBody>
      </p:sp>
    </p:spTree>
    <p:extLst>
      <p:ext uri="{BB962C8B-B14F-4D97-AF65-F5344CB8AC3E}">
        <p14:creationId xmlns:p14="http://schemas.microsoft.com/office/powerpoint/2010/main" val="2549477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Understanding the spatial distribution of species and their relationship with environmental factors forms a central tenant in ecology. Understanding such biogeographic patterns is not just of esoteric interest, but has many applications, notably in conservation management. These range from delineating spatial management units, prioritising conservation efforts, developing baselines for monitoring and predicting future change.  Increasingly conservation efforts are interested in questions surrounding biodiversity and moving from quantifying spatial patterns of single species and diversity metrics, like species richness, to quantifying patterns in multi-species assemblages directly. In response there have been a plethora of statistical techniques developed in recent years to address this need</a:t>
            </a:r>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5</a:t>
            </a:fld>
            <a:endParaRPr lang="en-AU"/>
          </a:p>
        </p:txBody>
      </p:sp>
    </p:spTree>
    <p:extLst>
      <p:ext uri="{BB962C8B-B14F-4D97-AF65-F5344CB8AC3E}">
        <p14:creationId xmlns:p14="http://schemas.microsoft.com/office/powerpoint/2010/main" val="1706349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Mixture of experts model: RCP model for the </a:t>
            </a:r>
            <a:r>
              <a:rPr lang="en-AU" dirty="0" err="1" smtClean="0"/>
              <a:t>jth</a:t>
            </a:r>
            <a:r>
              <a:rPr lang="en-AU" dirty="0" smtClean="0"/>
              <a:t> species at the </a:t>
            </a:r>
            <a:r>
              <a:rPr lang="en-AU" dirty="0" err="1" smtClean="0"/>
              <a:t>ith</a:t>
            </a:r>
            <a:r>
              <a:rPr lang="en-AU" dirty="0" smtClean="0"/>
              <a:t> site:</a:t>
            </a:r>
          </a:p>
          <a:p>
            <a:r>
              <a:rPr lang="en-AU" dirty="0" smtClean="0"/>
              <a:t>Z= latent categorical</a:t>
            </a:r>
            <a:r>
              <a:rPr lang="en-AU" baseline="0" dirty="0" smtClean="0"/>
              <a:t> variable for each site</a:t>
            </a:r>
          </a:p>
          <a:p>
            <a:r>
              <a:rPr lang="en-AU" baseline="0" dirty="0" smtClean="0"/>
              <a:t>T= species parameters describing step change for each RCP</a:t>
            </a:r>
          </a:p>
          <a:p>
            <a:r>
              <a:rPr lang="en-AU" baseline="0" dirty="0" smtClean="0"/>
              <a:t>W=vector of sampling covariates at a site</a:t>
            </a:r>
          </a:p>
          <a:p>
            <a:r>
              <a:rPr lang="en-AU" baseline="0" dirty="0" smtClean="0"/>
              <a:t>Y= species specific response to sampling covariates</a:t>
            </a:r>
          </a:p>
          <a:p>
            <a:r>
              <a:rPr lang="en-AU" baseline="0" dirty="0" smtClean="0"/>
              <a:t>Vi = an offset for site </a:t>
            </a:r>
            <a:r>
              <a:rPr lang="en-AU" baseline="0" dirty="0" err="1" smtClean="0"/>
              <a:t>i</a:t>
            </a:r>
            <a:endParaRPr lang="en-AU" baseline="0" dirty="0" smtClean="0"/>
          </a:p>
          <a:p>
            <a:endParaRPr lang="en-AU" baseline="0" dirty="0" smtClean="0"/>
          </a:p>
          <a:p>
            <a:r>
              <a:rPr lang="en-AU" baseline="0" dirty="0" smtClean="0"/>
              <a:t>Tau= multinomial sampling process with one trial, and kx1 probability vector</a:t>
            </a:r>
          </a:p>
          <a:p>
            <a:r>
              <a:rPr lang="en-AU" baseline="0" dirty="0" err="1" smtClean="0"/>
              <a:t>Prob</a:t>
            </a:r>
            <a:r>
              <a:rPr lang="en-AU" baseline="0" dirty="0" smtClean="0"/>
              <a:t> vector can vary as a function of environmental covariates at a site- additive logistic link function.</a:t>
            </a:r>
          </a:p>
          <a:p>
            <a:endParaRPr lang="en-AU" baseline="0" dirty="0" smtClean="0"/>
          </a:p>
          <a:p>
            <a:r>
              <a:rPr lang="en-AU" baseline="0" dirty="0" smtClean="0"/>
              <a:t>Estimation is by penalised maximum likelihood</a:t>
            </a:r>
          </a:p>
          <a:p>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10</a:t>
            </a:fld>
            <a:endParaRPr lang="en-AU"/>
          </a:p>
        </p:txBody>
      </p:sp>
    </p:spTree>
    <p:extLst>
      <p:ext uri="{BB962C8B-B14F-4D97-AF65-F5344CB8AC3E}">
        <p14:creationId xmlns:p14="http://schemas.microsoft.com/office/powerpoint/2010/main" val="3567689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Mixture of experts model: RCP model for the </a:t>
            </a:r>
            <a:r>
              <a:rPr lang="en-AU" dirty="0" err="1" smtClean="0"/>
              <a:t>jth</a:t>
            </a:r>
            <a:r>
              <a:rPr lang="en-AU" dirty="0" smtClean="0"/>
              <a:t> species at the </a:t>
            </a:r>
            <a:r>
              <a:rPr lang="en-AU" dirty="0" err="1" smtClean="0"/>
              <a:t>ith</a:t>
            </a:r>
            <a:r>
              <a:rPr lang="en-AU" dirty="0" smtClean="0"/>
              <a:t> site:</a:t>
            </a:r>
          </a:p>
          <a:p>
            <a:r>
              <a:rPr lang="en-AU" dirty="0" smtClean="0"/>
              <a:t>Z= latent categorical</a:t>
            </a:r>
            <a:r>
              <a:rPr lang="en-AU" baseline="0" dirty="0" smtClean="0"/>
              <a:t> variable for each site</a:t>
            </a:r>
          </a:p>
          <a:p>
            <a:r>
              <a:rPr lang="en-AU" baseline="0" dirty="0" smtClean="0"/>
              <a:t>T= species parameters describing step change for each RCP</a:t>
            </a:r>
          </a:p>
          <a:p>
            <a:r>
              <a:rPr lang="en-AU" baseline="0" dirty="0" smtClean="0"/>
              <a:t>W=vector of sampling covariates at a site</a:t>
            </a:r>
          </a:p>
          <a:p>
            <a:r>
              <a:rPr lang="en-AU" baseline="0" dirty="0" smtClean="0"/>
              <a:t>Y= species specific response to sampling covariates</a:t>
            </a:r>
          </a:p>
          <a:p>
            <a:r>
              <a:rPr lang="en-AU" baseline="0" dirty="0" smtClean="0"/>
              <a:t>Vi = an offset for site </a:t>
            </a:r>
            <a:r>
              <a:rPr lang="en-AU" baseline="0" dirty="0" err="1" smtClean="0"/>
              <a:t>i</a:t>
            </a:r>
            <a:endParaRPr lang="en-AU" baseline="0" dirty="0" smtClean="0"/>
          </a:p>
          <a:p>
            <a:endParaRPr lang="en-AU" baseline="0" dirty="0" smtClean="0"/>
          </a:p>
          <a:p>
            <a:r>
              <a:rPr lang="en-AU" baseline="0" dirty="0" smtClean="0"/>
              <a:t>Tau= multinomial sampling process with one trial, and kx1 probability vector</a:t>
            </a:r>
          </a:p>
          <a:p>
            <a:r>
              <a:rPr lang="en-AU" baseline="0" dirty="0" err="1" smtClean="0"/>
              <a:t>Prob</a:t>
            </a:r>
            <a:r>
              <a:rPr lang="en-AU" baseline="0" dirty="0" smtClean="0"/>
              <a:t> vector can vary as a function of environmental covariates at a site- additive logistic link function.</a:t>
            </a:r>
          </a:p>
          <a:p>
            <a:endParaRPr lang="en-AU" baseline="0" dirty="0" smtClean="0"/>
          </a:p>
          <a:p>
            <a:r>
              <a:rPr lang="en-AU" baseline="0" dirty="0" smtClean="0"/>
              <a:t>Estimation is by penalised maximum likelihood</a:t>
            </a:r>
          </a:p>
          <a:p>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11</a:t>
            </a:fld>
            <a:endParaRPr lang="en-AU"/>
          </a:p>
        </p:txBody>
      </p:sp>
    </p:spTree>
    <p:extLst>
      <p:ext uri="{BB962C8B-B14F-4D97-AF65-F5344CB8AC3E}">
        <p14:creationId xmlns:p14="http://schemas.microsoft.com/office/powerpoint/2010/main" val="122265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Mixture of experts model: RCP model for the </a:t>
            </a:r>
            <a:r>
              <a:rPr lang="en-AU" dirty="0" err="1" smtClean="0"/>
              <a:t>jth</a:t>
            </a:r>
            <a:r>
              <a:rPr lang="en-AU" dirty="0" smtClean="0"/>
              <a:t> species at the </a:t>
            </a:r>
            <a:r>
              <a:rPr lang="en-AU" dirty="0" err="1" smtClean="0"/>
              <a:t>ith</a:t>
            </a:r>
            <a:r>
              <a:rPr lang="en-AU" dirty="0" smtClean="0"/>
              <a:t> site:</a:t>
            </a:r>
          </a:p>
          <a:p>
            <a:r>
              <a:rPr lang="en-AU" dirty="0" smtClean="0"/>
              <a:t>Z= latent categorical</a:t>
            </a:r>
            <a:r>
              <a:rPr lang="en-AU" baseline="0" dirty="0" smtClean="0"/>
              <a:t> variable for each site</a:t>
            </a:r>
          </a:p>
          <a:p>
            <a:r>
              <a:rPr lang="en-AU" baseline="0" dirty="0" smtClean="0"/>
              <a:t>T= species parameters describing step change for each RCP</a:t>
            </a:r>
          </a:p>
          <a:p>
            <a:r>
              <a:rPr lang="en-AU" baseline="0" dirty="0" smtClean="0"/>
              <a:t>W=vector of sampling covariates at a site</a:t>
            </a:r>
          </a:p>
          <a:p>
            <a:r>
              <a:rPr lang="en-AU" baseline="0" dirty="0" smtClean="0"/>
              <a:t>Y= species specific response to sampling covariates</a:t>
            </a:r>
          </a:p>
          <a:p>
            <a:r>
              <a:rPr lang="en-AU" baseline="0" dirty="0" smtClean="0"/>
              <a:t>Vi = an offset for site </a:t>
            </a:r>
            <a:r>
              <a:rPr lang="en-AU" baseline="0" dirty="0" err="1" smtClean="0"/>
              <a:t>i</a:t>
            </a:r>
            <a:endParaRPr lang="en-AU" baseline="0" dirty="0" smtClean="0"/>
          </a:p>
          <a:p>
            <a:endParaRPr lang="en-AU" baseline="0" dirty="0" smtClean="0"/>
          </a:p>
          <a:p>
            <a:r>
              <a:rPr lang="en-AU" baseline="0" dirty="0" smtClean="0"/>
              <a:t>Tau= multinomial sampling process with one trial, and kx1 probability vector</a:t>
            </a:r>
          </a:p>
          <a:p>
            <a:r>
              <a:rPr lang="en-AU" baseline="0" dirty="0" err="1" smtClean="0"/>
              <a:t>Prob</a:t>
            </a:r>
            <a:r>
              <a:rPr lang="en-AU" baseline="0" dirty="0" smtClean="0"/>
              <a:t> vector can vary as a function of environmental covariates at a site- additive logistic link function.</a:t>
            </a:r>
          </a:p>
          <a:p>
            <a:endParaRPr lang="en-AU" baseline="0" dirty="0" smtClean="0"/>
          </a:p>
          <a:p>
            <a:r>
              <a:rPr lang="en-AU" baseline="0" dirty="0" smtClean="0"/>
              <a:t>Estimation is by penalised maximum likelihood</a:t>
            </a:r>
          </a:p>
          <a:p>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12</a:t>
            </a:fld>
            <a:endParaRPr lang="en-AU"/>
          </a:p>
        </p:txBody>
      </p:sp>
    </p:spTree>
    <p:extLst>
      <p:ext uri="{BB962C8B-B14F-4D97-AF65-F5344CB8AC3E}">
        <p14:creationId xmlns:p14="http://schemas.microsoft.com/office/powerpoint/2010/main" val="3908624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Mixture of experts model: RCP model for the </a:t>
            </a:r>
            <a:r>
              <a:rPr lang="en-AU" dirty="0" err="1" smtClean="0"/>
              <a:t>jth</a:t>
            </a:r>
            <a:r>
              <a:rPr lang="en-AU" dirty="0" smtClean="0"/>
              <a:t> species at the </a:t>
            </a:r>
            <a:r>
              <a:rPr lang="en-AU" dirty="0" err="1" smtClean="0"/>
              <a:t>ith</a:t>
            </a:r>
            <a:r>
              <a:rPr lang="en-AU" dirty="0" smtClean="0"/>
              <a:t> site:</a:t>
            </a:r>
          </a:p>
          <a:p>
            <a:r>
              <a:rPr lang="en-AU" dirty="0" smtClean="0"/>
              <a:t>Z= latent categorical</a:t>
            </a:r>
            <a:r>
              <a:rPr lang="en-AU" baseline="0" dirty="0" smtClean="0"/>
              <a:t> variable for each site</a:t>
            </a:r>
          </a:p>
          <a:p>
            <a:r>
              <a:rPr lang="en-AU" baseline="0" dirty="0" smtClean="0"/>
              <a:t>T= species parameters describing step change for each RCP</a:t>
            </a:r>
          </a:p>
          <a:p>
            <a:r>
              <a:rPr lang="en-AU" baseline="0" dirty="0" smtClean="0"/>
              <a:t>W=vector of sampling covariates at a site</a:t>
            </a:r>
          </a:p>
          <a:p>
            <a:r>
              <a:rPr lang="en-AU" baseline="0" dirty="0" smtClean="0"/>
              <a:t>Y= species specific response to sampling covariates</a:t>
            </a:r>
          </a:p>
          <a:p>
            <a:r>
              <a:rPr lang="en-AU" baseline="0" dirty="0" smtClean="0"/>
              <a:t>Vi = an offset for site </a:t>
            </a:r>
            <a:r>
              <a:rPr lang="en-AU" baseline="0" dirty="0" err="1" smtClean="0"/>
              <a:t>i</a:t>
            </a:r>
            <a:endParaRPr lang="en-AU" baseline="0" dirty="0" smtClean="0"/>
          </a:p>
          <a:p>
            <a:endParaRPr lang="en-AU" baseline="0" dirty="0" smtClean="0"/>
          </a:p>
          <a:p>
            <a:r>
              <a:rPr lang="en-AU" baseline="0" dirty="0" smtClean="0"/>
              <a:t>Tau= multinomial sampling process with one trial, and kx1 probability vector</a:t>
            </a:r>
          </a:p>
          <a:p>
            <a:r>
              <a:rPr lang="en-AU" baseline="0" dirty="0" err="1" smtClean="0"/>
              <a:t>Prob</a:t>
            </a:r>
            <a:r>
              <a:rPr lang="en-AU" baseline="0" dirty="0" smtClean="0"/>
              <a:t> vector can vary as a function of environmental covariates at a site- additive logistic link function.</a:t>
            </a:r>
          </a:p>
          <a:p>
            <a:endParaRPr lang="en-AU" baseline="0" dirty="0" smtClean="0"/>
          </a:p>
          <a:p>
            <a:r>
              <a:rPr lang="en-AU" baseline="0" dirty="0" smtClean="0"/>
              <a:t>Estimation is by penalised maximum likelihood</a:t>
            </a:r>
          </a:p>
          <a:p>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13</a:t>
            </a:fld>
            <a:endParaRPr lang="en-AU"/>
          </a:p>
        </p:txBody>
      </p:sp>
    </p:spTree>
    <p:extLst>
      <p:ext uri="{BB962C8B-B14F-4D97-AF65-F5344CB8AC3E}">
        <p14:creationId xmlns:p14="http://schemas.microsoft.com/office/powerpoint/2010/main" val="357156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Mixture of experts model: RCP model for the </a:t>
            </a:r>
            <a:r>
              <a:rPr lang="en-AU" dirty="0" err="1" smtClean="0"/>
              <a:t>jth</a:t>
            </a:r>
            <a:r>
              <a:rPr lang="en-AU" dirty="0" smtClean="0"/>
              <a:t> species at the </a:t>
            </a:r>
            <a:r>
              <a:rPr lang="en-AU" dirty="0" err="1" smtClean="0"/>
              <a:t>ith</a:t>
            </a:r>
            <a:r>
              <a:rPr lang="en-AU" dirty="0" smtClean="0"/>
              <a:t> site:</a:t>
            </a:r>
          </a:p>
          <a:p>
            <a:r>
              <a:rPr lang="en-AU" dirty="0" smtClean="0"/>
              <a:t>Z= latent categorical</a:t>
            </a:r>
            <a:r>
              <a:rPr lang="en-AU" baseline="0" dirty="0" smtClean="0"/>
              <a:t> variable for each site</a:t>
            </a:r>
          </a:p>
          <a:p>
            <a:r>
              <a:rPr lang="en-AU" baseline="0" dirty="0" smtClean="0"/>
              <a:t>T= species parameters describing step change for each RCP</a:t>
            </a:r>
          </a:p>
          <a:p>
            <a:r>
              <a:rPr lang="en-AU" baseline="0" dirty="0" smtClean="0"/>
              <a:t>W=vector of sampling covariates at a site</a:t>
            </a:r>
          </a:p>
          <a:p>
            <a:r>
              <a:rPr lang="en-AU" baseline="0" dirty="0" smtClean="0"/>
              <a:t>Y= species specific response to sampling covariates</a:t>
            </a:r>
          </a:p>
          <a:p>
            <a:r>
              <a:rPr lang="en-AU" baseline="0" dirty="0" smtClean="0"/>
              <a:t>Vi = an offset for site </a:t>
            </a:r>
            <a:r>
              <a:rPr lang="en-AU" baseline="0" dirty="0" err="1" smtClean="0"/>
              <a:t>i</a:t>
            </a:r>
            <a:endParaRPr lang="en-AU" baseline="0" dirty="0" smtClean="0"/>
          </a:p>
          <a:p>
            <a:endParaRPr lang="en-AU" baseline="0" dirty="0" smtClean="0"/>
          </a:p>
          <a:p>
            <a:r>
              <a:rPr lang="en-AU" baseline="0" dirty="0" smtClean="0"/>
              <a:t>Tau= multinomial sampling process with one trial, and kx1 probability vector</a:t>
            </a:r>
          </a:p>
          <a:p>
            <a:r>
              <a:rPr lang="en-AU" baseline="0" dirty="0" err="1" smtClean="0"/>
              <a:t>Prob</a:t>
            </a:r>
            <a:r>
              <a:rPr lang="en-AU" baseline="0" dirty="0" smtClean="0"/>
              <a:t> vector can vary as a function of environmental covariates at a site- additive logistic link function.</a:t>
            </a:r>
          </a:p>
          <a:p>
            <a:endParaRPr lang="en-AU" baseline="0" dirty="0" smtClean="0"/>
          </a:p>
          <a:p>
            <a:r>
              <a:rPr lang="en-AU" baseline="0" dirty="0" smtClean="0"/>
              <a:t>Estimation is by penalised maximum likelihood</a:t>
            </a:r>
          </a:p>
          <a:p>
            <a:endParaRPr lang="en-AU" dirty="0"/>
          </a:p>
        </p:txBody>
      </p:sp>
      <p:sp>
        <p:nvSpPr>
          <p:cNvPr id="4" name="Slide Number Placeholder 3"/>
          <p:cNvSpPr>
            <a:spLocks noGrp="1"/>
          </p:cNvSpPr>
          <p:nvPr>
            <p:ph type="sldNum" sz="quarter" idx="10"/>
          </p:nvPr>
        </p:nvSpPr>
        <p:spPr/>
        <p:txBody>
          <a:bodyPr/>
          <a:lstStyle/>
          <a:p>
            <a:fld id="{BCA93569-7543-4182-BF78-2C6E1CC3E665}" type="slidenum">
              <a:rPr lang="en-AU" smtClean="0"/>
              <a:t>14</a:t>
            </a:fld>
            <a:endParaRPr lang="en-AU"/>
          </a:p>
        </p:txBody>
      </p:sp>
    </p:spTree>
    <p:extLst>
      <p:ext uri="{BB962C8B-B14F-4D97-AF65-F5344CB8AC3E}">
        <p14:creationId xmlns:p14="http://schemas.microsoft.com/office/powerpoint/2010/main" val="3216955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2_Title or 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Subtitle 2"/>
          <p:cNvSpPr>
            <a:spLocks noGrp="1"/>
          </p:cNvSpPr>
          <p:nvPr>
            <p:ph type="subTitle" idx="1" hasCustomPrompt="1"/>
          </p:nvPr>
        </p:nvSpPr>
        <p:spPr>
          <a:xfrm>
            <a:off x="900261" y="3999324"/>
            <a:ext cx="2628000"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sp>
        <p:nvSpPr>
          <p:cNvPr id="5" name="Title 4"/>
          <p:cNvSpPr>
            <a:spLocks noGrp="1"/>
          </p:cNvSpPr>
          <p:nvPr>
            <p:ph type="title"/>
          </p:nvPr>
        </p:nvSpPr>
        <p:spPr/>
        <p:txBody>
          <a:bodyPr/>
          <a:lstStyle/>
          <a:p>
            <a:r>
              <a:rPr lang="en-US" smtClean="0"/>
              <a:t>Click to edit Master title style</a:t>
            </a:r>
            <a:endParaRPr lang="en-US"/>
          </a:p>
        </p:txBody>
      </p:sp>
      <p:pic>
        <p:nvPicPr>
          <p:cNvPr id="6" name="Picture 5" descr="C:\Users\trudis0\Desktop\UTAS_IMAS Logo_RGB_v2.png"/>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82606" y="6048556"/>
            <a:ext cx="3219450" cy="407035"/>
          </a:xfrm>
          <a:prstGeom prst="rect">
            <a:avLst/>
          </a:prstGeom>
          <a:noFill/>
          <a:ln>
            <a:noFill/>
          </a:ln>
        </p:spPr>
      </p:pic>
    </p:spTree>
    <p:extLst>
      <p:ext uri="{BB962C8B-B14F-4D97-AF65-F5344CB8AC3E}">
        <p14:creationId xmlns:p14="http://schemas.microsoft.com/office/powerpoint/2010/main" val="382951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39999"/>
            <a:ext cx="7704000" cy="720000"/>
          </a:xfrm>
        </p:spPr>
        <p:txBody>
          <a:bodyPr/>
          <a:lstStyle>
            <a:lvl1pPr>
              <a:lnSpc>
                <a:spcPts val="2400"/>
              </a:lnSpc>
              <a:defRPr sz="2400"/>
            </a:lvl1pPr>
          </a:lstStyle>
          <a:p>
            <a:r>
              <a:rPr lang="en-AU" noProof="0" dirty="0" smtClean="0"/>
              <a:t>Click to add heading</a:t>
            </a:r>
            <a:endParaRPr lang="en-AU" noProof="0" dirty="0"/>
          </a:p>
        </p:txBody>
      </p:sp>
      <p:sp>
        <p:nvSpPr>
          <p:cNvPr id="7" name="Date Placeholder 6"/>
          <p:cNvSpPr>
            <a:spLocks noGrp="1"/>
          </p:cNvSpPr>
          <p:nvPr>
            <p:ph type="dt" sz="half" idx="14"/>
          </p:nvPr>
        </p:nvSpPr>
        <p:spPr/>
        <p:txBody>
          <a:bodyPr/>
          <a:lstStyle/>
          <a:p>
            <a:fld id="{D9017719-728E-4E89-80CF-D488048E4C24}" type="datetime1">
              <a:rPr lang="en-AU" smtClean="0"/>
              <a:t>1/12/2015</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8" name="Picture Placeholder 4"/>
          <p:cNvSpPr>
            <a:spLocks noGrp="1"/>
          </p:cNvSpPr>
          <p:nvPr>
            <p:ph type="pic" sz="quarter" idx="20"/>
          </p:nvPr>
        </p:nvSpPr>
        <p:spPr>
          <a:xfrm>
            <a:off x="900000" y="1440170"/>
            <a:ext cx="7704000" cy="4509110"/>
          </a:xfrm>
          <a:solidFill>
            <a:schemeClr val="bg1">
              <a:lumMod val="75000"/>
            </a:schemeClr>
          </a:solidFill>
        </p:spPr>
        <p:txBody>
          <a:bodyPr/>
          <a:lstStyle>
            <a:lvl1pPr marL="0" indent="0" algn="ctr">
              <a:buNone/>
              <a:defRPr sz="1200" baseline="0"/>
            </a:lvl1pPr>
          </a:lstStyle>
          <a:p>
            <a:r>
              <a:rPr lang="en-US" smtClean="0"/>
              <a:t>Click icon to add picture</a:t>
            </a:r>
            <a:endParaRPr lang="en-AU" dirty="0"/>
          </a:p>
        </p:txBody>
      </p:sp>
      <p:pic>
        <p:nvPicPr>
          <p:cNvPr id="11" name="Picture 10" descr="C:\Users\trudis0\Desktop\UTAS_IMAS Logo_RGB_v2.pn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99592" y="6021288"/>
            <a:ext cx="2781300" cy="351790"/>
          </a:xfrm>
          <a:prstGeom prst="rect">
            <a:avLst/>
          </a:prstGeom>
          <a:noFill/>
          <a:ln>
            <a:noFill/>
          </a:ln>
        </p:spPr>
      </p:pic>
    </p:spTree>
    <p:extLst>
      <p:ext uri="{BB962C8B-B14F-4D97-AF65-F5344CB8AC3E}">
        <p14:creationId xmlns:p14="http://schemas.microsoft.com/office/powerpoint/2010/main" val="2928321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3600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900000" y="1440000"/>
            <a:ext cx="3600000" cy="4509280"/>
          </a:xfrm>
        </p:spPr>
        <p:txBody>
          <a:bodyPr vert="horz" lIns="0" tIns="0" rIns="0" bIns="0" rtlCol="0">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a:defRPr lang="en-AU" noProof="0" dirty="0"/>
            </a:lvl5pPr>
          </a:lstStyle>
          <a:p>
            <a:pPr lvl="0">
              <a:lnSpc>
                <a:spcPct val="100000"/>
              </a:lnSpc>
            </a:pPr>
            <a:r>
              <a:rPr lang="en-AU" noProof="0" dirty="0" smtClean="0"/>
              <a:t>Click to add text</a:t>
            </a:r>
          </a:p>
          <a:p>
            <a:pPr lvl="1">
              <a:lnSpc>
                <a:spcPct val="100000"/>
              </a:lnSpc>
            </a:pPr>
            <a:r>
              <a:rPr lang="en-AU" noProof="0" dirty="0" smtClean="0"/>
              <a:t>Second level</a:t>
            </a:r>
          </a:p>
          <a:p>
            <a:pPr lvl="2">
              <a:lnSpc>
                <a:spcPct val="100000"/>
              </a:lnSpc>
            </a:pPr>
            <a:r>
              <a:rPr lang="en-AU" noProof="0" dirty="0" smtClean="0"/>
              <a:t>Third level</a:t>
            </a:r>
          </a:p>
          <a:p>
            <a:pPr lvl="3">
              <a:lnSpc>
                <a:spcPct val="100000"/>
              </a:lnSpc>
            </a:pPr>
            <a:r>
              <a:rPr lang="en-AU" noProof="0" dirty="0" smtClean="0"/>
              <a:t>Fourth level</a:t>
            </a:r>
          </a:p>
          <a:p>
            <a:pPr lvl="4">
              <a:lnSpc>
                <a:spcPct val="100000"/>
              </a:lnSpc>
            </a:pPr>
            <a:r>
              <a:rPr lang="en-AU" noProof="0" dirty="0" smtClean="0"/>
              <a:t>Fifth level</a:t>
            </a:r>
            <a:endParaRPr lang="en-AU" noProof="0" dirty="0"/>
          </a:p>
        </p:txBody>
      </p:sp>
      <p:sp>
        <p:nvSpPr>
          <p:cNvPr id="7" name="Date Placeholder 6"/>
          <p:cNvSpPr>
            <a:spLocks noGrp="1"/>
          </p:cNvSpPr>
          <p:nvPr>
            <p:ph type="dt" sz="half" idx="14"/>
          </p:nvPr>
        </p:nvSpPr>
        <p:spPr/>
        <p:txBody>
          <a:bodyPr/>
          <a:lstStyle/>
          <a:p>
            <a:fld id="{635CFA8F-5B2F-4E80-A477-647EE2B20D86}" type="datetime1">
              <a:rPr lang="en-AU" smtClean="0"/>
              <a:t>1/12/2015</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5" name="Picture Placeholder 4"/>
          <p:cNvSpPr>
            <a:spLocks noGrp="1"/>
          </p:cNvSpPr>
          <p:nvPr>
            <p:ph type="pic" sz="quarter" idx="20"/>
          </p:nvPr>
        </p:nvSpPr>
        <p:spPr>
          <a:xfrm>
            <a:off x="4751462" y="540000"/>
            <a:ext cx="3852000" cy="2739429"/>
          </a:xfrm>
          <a:solidFill>
            <a:schemeClr val="bg1">
              <a:lumMod val="75000"/>
            </a:schemeClr>
          </a:solidFill>
        </p:spPr>
        <p:txBody>
          <a:bodyPr/>
          <a:lstStyle>
            <a:lvl1pPr marL="0" indent="0" algn="ctr">
              <a:buNone/>
              <a:defRPr sz="1200" baseline="0"/>
            </a:lvl1pPr>
          </a:lstStyle>
          <a:p>
            <a:r>
              <a:rPr lang="en-US" smtClean="0"/>
              <a:t>Click icon to add picture</a:t>
            </a:r>
            <a:endParaRPr lang="en-AU" dirty="0"/>
          </a:p>
        </p:txBody>
      </p:sp>
      <p:sp>
        <p:nvSpPr>
          <p:cNvPr id="11" name="Picture Placeholder 4"/>
          <p:cNvSpPr>
            <a:spLocks noGrp="1"/>
          </p:cNvSpPr>
          <p:nvPr>
            <p:ph type="pic" sz="quarter" idx="21"/>
          </p:nvPr>
        </p:nvSpPr>
        <p:spPr>
          <a:xfrm>
            <a:off x="4751462" y="3390163"/>
            <a:ext cx="3852000" cy="2559117"/>
          </a:xfrm>
          <a:solidFill>
            <a:schemeClr val="bg1">
              <a:lumMod val="75000"/>
            </a:schemeClr>
          </a:solidFill>
        </p:spPr>
        <p:txBody>
          <a:bodyPr/>
          <a:lstStyle>
            <a:lvl1pPr marL="0" indent="0" algn="ctr">
              <a:buNone/>
              <a:defRPr sz="1200"/>
            </a:lvl1pPr>
          </a:lstStyle>
          <a:p>
            <a:r>
              <a:rPr lang="en-US" smtClean="0"/>
              <a:t>Click icon to add picture</a:t>
            </a:r>
            <a:endParaRPr lang="en-AU" dirty="0"/>
          </a:p>
        </p:txBody>
      </p:sp>
      <p:pic>
        <p:nvPicPr>
          <p:cNvPr id="12" name="Picture 11" descr="C:\Users\trudis0\Desktop\UTAS_IMAS Logo_RGB_v2.pn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99592" y="6021288"/>
            <a:ext cx="2781300" cy="351790"/>
          </a:xfrm>
          <a:prstGeom prst="rect">
            <a:avLst/>
          </a:prstGeom>
          <a:noFill/>
          <a:ln>
            <a:noFill/>
          </a:ln>
        </p:spPr>
      </p:pic>
    </p:spTree>
    <p:extLst>
      <p:ext uri="{BB962C8B-B14F-4D97-AF65-F5344CB8AC3E}">
        <p14:creationId xmlns:p14="http://schemas.microsoft.com/office/powerpoint/2010/main" val="2593461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Key Message">
    <p:spTree>
      <p:nvGrpSpPr>
        <p:cNvPr id="1" name=""/>
        <p:cNvGrpSpPr/>
        <p:nvPr/>
      </p:nvGrpSpPr>
      <p:grpSpPr>
        <a:xfrm>
          <a:off x="0" y="0"/>
          <a:ext cx="0" cy="0"/>
          <a:chOff x="0" y="0"/>
          <a:chExt cx="0" cy="0"/>
        </a:xfrm>
      </p:grpSpPr>
      <p:sp>
        <p:nvSpPr>
          <p:cNvPr id="8" name="Picture Placeholder 7"/>
          <p:cNvSpPr>
            <a:spLocks noGrp="1"/>
          </p:cNvSpPr>
          <p:nvPr>
            <p:ph type="pic" sz="quarter" idx="23"/>
          </p:nvPr>
        </p:nvSpPr>
        <p:spPr>
          <a:xfrm>
            <a:off x="5652120" y="3933056"/>
            <a:ext cx="2952000" cy="2016224"/>
          </a:xfrm>
          <a:solidFill>
            <a:schemeClr val="bg1">
              <a:lumMod val="75000"/>
            </a:schemeClr>
          </a:solidFill>
        </p:spPr>
        <p:txBody>
          <a:bodyPr/>
          <a:lstStyle>
            <a:lvl1pPr marL="0" indent="0" algn="ctr">
              <a:buNone/>
              <a:defRPr sz="1200"/>
            </a:lvl1pPr>
          </a:lstStyle>
          <a:p>
            <a:r>
              <a:rPr lang="en-US" smtClean="0"/>
              <a:t>Click icon to add picture</a:t>
            </a:r>
            <a:endParaRPr lang="en-AU" dirty="0"/>
          </a:p>
        </p:txBody>
      </p:sp>
      <p:sp>
        <p:nvSpPr>
          <p:cNvPr id="5" name="Picture Placeholder 4"/>
          <p:cNvSpPr>
            <a:spLocks noGrp="1"/>
          </p:cNvSpPr>
          <p:nvPr>
            <p:ph type="pic" sz="quarter" idx="22"/>
          </p:nvPr>
        </p:nvSpPr>
        <p:spPr>
          <a:xfrm>
            <a:off x="899999" y="540000"/>
            <a:ext cx="4622400" cy="5409280"/>
          </a:xfrm>
          <a:solidFill>
            <a:schemeClr val="bg1">
              <a:lumMod val="75000"/>
            </a:schemeClr>
          </a:solidFill>
        </p:spPr>
        <p:txBody>
          <a:bodyPr/>
          <a:lstStyle>
            <a:lvl1pPr marL="0" indent="0" algn="ctr">
              <a:buNone/>
              <a:defRPr sz="1200"/>
            </a:lvl1pPr>
          </a:lstStyle>
          <a:p>
            <a:r>
              <a:rPr lang="en-US" smtClean="0"/>
              <a:t>Click icon to add picture</a:t>
            </a:r>
            <a:endParaRPr lang="en-AU" dirty="0"/>
          </a:p>
        </p:txBody>
      </p:sp>
      <p:sp>
        <p:nvSpPr>
          <p:cNvPr id="2" name="Title 1"/>
          <p:cNvSpPr>
            <a:spLocks noGrp="1"/>
          </p:cNvSpPr>
          <p:nvPr>
            <p:ph type="title" hasCustomPrompt="1"/>
          </p:nvPr>
        </p:nvSpPr>
        <p:spPr>
          <a:xfrm>
            <a:off x="5652120" y="540000"/>
            <a:ext cx="2952000" cy="3249040"/>
          </a:xfrm>
        </p:spPr>
        <p:txBody>
          <a:bodyPr/>
          <a:lstStyle>
            <a:lvl1pPr>
              <a:lnSpc>
                <a:spcPts val="2400"/>
              </a:lnSpc>
              <a:defRPr sz="2400"/>
            </a:lvl1pPr>
          </a:lstStyle>
          <a:p>
            <a:r>
              <a:rPr lang="en-AU" noProof="0" dirty="0" smtClean="0"/>
              <a:t>Click to add key message</a:t>
            </a:r>
            <a:endParaRPr lang="en-AU" noProof="0" dirty="0"/>
          </a:p>
        </p:txBody>
      </p:sp>
      <p:sp>
        <p:nvSpPr>
          <p:cNvPr id="7" name="Date Placeholder 6"/>
          <p:cNvSpPr>
            <a:spLocks noGrp="1"/>
          </p:cNvSpPr>
          <p:nvPr>
            <p:ph type="dt" sz="half" idx="14"/>
          </p:nvPr>
        </p:nvSpPr>
        <p:spPr/>
        <p:txBody>
          <a:bodyPr/>
          <a:lstStyle/>
          <a:p>
            <a:fld id="{8C596688-38AD-4E2B-8FCA-5655434545FB}" type="datetime1">
              <a:rPr lang="en-AU" smtClean="0"/>
              <a:t>1/12/2015</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4" name="Content Placeholder 3"/>
          <p:cNvSpPr>
            <a:spLocks noGrp="1"/>
          </p:cNvSpPr>
          <p:nvPr>
            <p:ph sz="quarter" idx="21" hasCustomPrompt="1"/>
          </p:nvPr>
        </p:nvSpPr>
        <p:spPr>
          <a:xfrm>
            <a:off x="5652120" y="1440000"/>
            <a:ext cx="2952000" cy="2365674"/>
          </a:xfrm>
        </p:spPr>
        <p:txBody>
          <a:bodyPr/>
          <a:lstStyle>
            <a:lvl1pPr>
              <a:defRPr/>
            </a:lvl1pPr>
          </a:lstStyle>
          <a:p>
            <a:pPr lvl="0"/>
            <a:r>
              <a:rPr lang="en-US" dirty="0" smtClean="0"/>
              <a:t>Optional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11" name="Picture 10" descr="C:\Users\trudis0\Desktop\UTAS_IMAS Logo_RGB_v2.pn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99592" y="6021288"/>
            <a:ext cx="2781300" cy="351790"/>
          </a:xfrm>
          <a:prstGeom prst="rect">
            <a:avLst/>
          </a:prstGeom>
          <a:noFill/>
          <a:ln>
            <a:noFill/>
          </a:ln>
        </p:spPr>
      </p:pic>
    </p:spTree>
    <p:extLst>
      <p:ext uri="{BB962C8B-B14F-4D97-AF65-F5344CB8AC3E}">
        <p14:creationId xmlns:p14="http://schemas.microsoft.com/office/powerpoint/2010/main" val="1345773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2" y="540000"/>
            <a:ext cx="7704000" cy="720000"/>
          </a:xfrm>
        </p:spPr>
        <p:txBody>
          <a:bodyPr/>
          <a:lstStyle>
            <a:lvl1pPr>
              <a:defRPr/>
            </a:lvl1pPr>
          </a:lstStyle>
          <a:p>
            <a:r>
              <a:rPr lang="en-AU" noProof="0" dirty="0" smtClean="0"/>
              <a:t>Click to add heading</a:t>
            </a:r>
            <a:endParaRPr lang="en-AU" noProof="0" dirty="0"/>
          </a:p>
        </p:txBody>
      </p:sp>
      <p:sp>
        <p:nvSpPr>
          <p:cNvPr id="7" name="Date Placeholder 6"/>
          <p:cNvSpPr>
            <a:spLocks noGrp="1"/>
          </p:cNvSpPr>
          <p:nvPr>
            <p:ph type="dt" sz="half" idx="10"/>
          </p:nvPr>
        </p:nvSpPr>
        <p:spPr/>
        <p:txBody>
          <a:bodyPr/>
          <a:lstStyle/>
          <a:p>
            <a:fld id="{86B1A661-C1C7-4817-9AA4-05E9F139B68B}" type="datetime1">
              <a:rPr lang="en-AU" smtClean="0"/>
              <a:t>1/12/2015</a:t>
            </a:fld>
            <a:endParaRPr lang="en-AU" dirty="0"/>
          </a:p>
        </p:txBody>
      </p:sp>
      <p:sp>
        <p:nvSpPr>
          <p:cNvPr id="8" name="Footer Placeholder 7"/>
          <p:cNvSpPr>
            <a:spLocks noGrp="1"/>
          </p:cNvSpPr>
          <p:nvPr>
            <p:ph type="ftr" sz="quarter" idx="11"/>
          </p:nvPr>
        </p:nvSpPr>
        <p:spPr/>
        <p:txBody>
          <a:bodyPr/>
          <a:lstStyle/>
          <a:p>
            <a:r>
              <a:rPr lang="en-GB" smtClean="0"/>
              <a:t>INSERT FACULTY NAME IN FOOTER</a:t>
            </a:r>
            <a:endParaRPr lang="en-AU" dirty="0"/>
          </a:p>
        </p:txBody>
      </p:sp>
      <p:sp>
        <p:nvSpPr>
          <p:cNvPr id="9" name="Slide Number Placeholder 8"/>
          <p:cNvSpPr>
            <a:spLocks noGrp="1"/>
          </p:cNvSpPr>
          <p:nvPr>
            <p:ph type="sldNum" sz="quarter" idx="12"/>
          </p:nvPr>
        </p:nvSpPr>
        <p:spPr/>
        <p:txBody>
          <a:bodyPr/>
          <a:lstStyle/>
          <a:p>
            <a:fld id="{1DEBBDC7-4A1B-43E6-8DA6-58148E08E8A6}" type="slidenum">
              <a:rPr lang="en-AU" smtClean="0"/>
              <a:pPr/>
              <a:t>‹#›</a:t>
            </a:fld>
            <a:endParaRPr lang="en-AU" dirty="0"/>
          </a:p>
        </p:txBody>
      </p:sp>
      <p:pic>
        <p:nvPicPr>
          <p:cNvPr id="6" name="Picture 5" descr="C:\Users\trudis0\Desktop\UTAS_IMAS Logo_RGB_v2.pn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99592" y="6021288"/>
            <a:ext cx="2781300" cy="351790"/>
          </a:xfrm>
          <a:prstGeom prst="rect">
            <a:avLst/>
          </a:prstGeom>
          <a:noFill/>
          <a:ln>
            <a:noFill/>
          </a:ln>
        </p:spPr>
      </p:pic>
    </p:spTree>
    <p:extLst>
      <p:ext uri="{BB962C8B-B14F-4D97-AF65-F5344CB8AC3E}">
        <p14:creationId xmlns:p14="http://schemas.microsoft.com/office/powerpoint/2010/main" val="321188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5BB3C-8D8E-492F-97C7-095B2732FE6B}" type="datetime1">
              <a:rPr lang="en-AU" smtClean="0"/>
              <a:t>1/12/2015</a:t>
            </a:fld>
            <a:endParaRPr lang="en-AU"/>
          </a:p>
        </p:txBody>
      </p:sp>
      <p:sp>
        <p:nvSpPr>
          <p:cNvPr id="3" name="Footer Placeholder 2"/>
          <p:cNvSpPr>
            <a:spLocks noGrp="1"/>
          </p:cNvSpPr>
          <p:nvPr>
            <p:ph type="ftr" sz="quarter" idx="11"/>
          </p:nvPr>
        </p:nvSpPr>
        <p:spPr/>
        <p:txBody>
          <a:bodyPr/>
          <a:lstStyle/>
          <a:p>
            <a:r>
              <a:rPr lang="en-GB" smtClean="0"/>
              <a:t>INSERT FACULTY NAME IN FOOTER</a:t>
            </a:r>
            <a:endParaRPr lang="en-AU"/>
          </a:p>
        </p:txBody>
      </p:sp>
      <p:sp>
        <p:nvSpPr>
          <p:cNvPr id="4" name="Slide Number Placeholder 3"/>
          <p:cNvSpPr>
            <a:spLocks noGrp="1"/>
          </p:cNvSpPr>
          <p:nvPr>
            <p:ph type="sldNum" sz="quarter" idx="12"/>
          </p:nvPr>
        </p:nvSpPr>
        <p:spPr/>
        <p:txBody>
          <a:bodyPr/>
          <a:lstStyle/>
          <a:p>
            <a:fld id="{1DEBBDC7-4A1B-43E6-8DA6-58148E08E8A6}" type="slidenum">
              <a:rPr lang="en-AU" smtClean="0"/>
              <a:t>‹#›</a:t>
            </a:fld>
            <a:endParaRPr lang="en-AU"/>
          </a:p>
        </p:txBody>
      </p:sp>
      <p:pic>
        <p:nvPicPr>
          <p:cNvPr id="5" name="Picture 4" descr="C:\Users\trudis0\Desktop\UTAS_IMAS Logo_RGB_v2.pn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99592" y="6021288"/>
            <a:ext cx="2781300" cy="351790"/>
          </a:xfrm>
          <a:prstGeom prst="rect">
            <a:avLst/>
          </a:prstGeom>
          <a:noFill/>
          <a:ln>
            <a:noFill/>
          </a:ln>
        </p:spPr>
      </p:pic>
    </p:spTree>
    <p:extLst>
      <p:ext uri="{BB962C8B-B14F-4D97-AF65-F5344CB8AC3E}">
        <p14:creationId xmlns:p14="http://schemas.microsoft.com/office/powerpoint/2010/main" val="569378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01_Title or Divi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0" y="3999324"/>
            <a:ext cx="2628000"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000" y="5980731"/>
            <a:ext cx="2058343" cy="431421"/>
          </a:xfrm>
          <a:prstGeom prst="rect">
            <a:avLst/>
          </a:prstGeom>
        </p:spPr>
      </p:pic>
    </p:spTree>
    <p:extLst>
      <p:ext uri="{BB962C8B-B14F-4D97-AF65-F5344CB8AC3E}">
        <p14:creationId xmlns:p14="http://schemas.microsoft.com/office/powerpoint/2010/main" val="906806042"/>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02_Title or Divider">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496"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28000"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000" y="5980731"/>
            <a:ext cx="2058343" cy="431421"/>
          </a:xfrm>
          <a:prstGeom prst="rect">
            <a:avLst/>
          </a:prstGeom>
        </p:spPr>
      </p:pic>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7" name="Picture 2" descr="C:\Users\trudis0\Desktop\IMAS_UTAS_lockup.pn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899592" y="6021288"/>
            <a:ext cx="3240360" cy="414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51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03_Title or Divi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000" y="5980731"/>
            <a:ext cx="2058343" cy="431421"/>
          </a:xfrm>
          <a:prstGeom prst="rect">
            <a:avLst/>
          </a:prstGeom>
        </p:spPr>
      </p:pic>
    </p:spTree>
    <p:extLst>
      <p:ext uri="{BB962C8B-B14F-4D97-AF65-F5344CB8AC3E}">
        <p14:creationId xmlns:p14="http://schemas.microsoft.com/office/powerpoint/2010/main" val="2438746380"/>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04_Title or Divider">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000" y="5980731"/>
            <a:ext cx="2058343" cy="431421"/>
          </a:xfrm>
          <a:prstGeom prst="rect">
            <a:avLst/>
          </a:prstGeom>
        </p:spPr>
      </p:pic>
      <p:sp>
        <p:nvSpPr>
          <p:cNvPr id="11" name="Rectangle 10"/>
          <p:cNvSpPr/>
          <p:nvPr/>
        </p:nvSpPr>
        <p:spPr>
          <a:xfrm>
            <a:off x="5572125" y="6013181"/>
            <a:ext cx="3054873"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a:latin typeface="+mj-lt"/>
              </a:rPr>
              <a:t>Tasmanian School </a:t>
            </a:r>
            <a:r>
              <a:rPr lang="en-AU" sz="1400" b="1" cap="all" dirty="0" smtClean="0">
                <a:latin typeface="+mj-lt"/>
              </a:rPr>
              <a:t>of </a:t>
            </a:r>
          </a:p>
          <a:p>
            <a:pPr algn="r">
              <a:lnSpc>
                <a:spcPts val="1400"/>
              </a:lnSpc>
              <a:buFont typeface="Arial" panose="020B0604020202020204" pitchFamily="34" charset="0"/>
              <a:buNone/>
            </a:pPr>
            <a:r>
              <a:rPr lang="en-AU" sz="1400" b="1" cap="all" dirty="0" smtClean="0">
                <a:latin typeface="+mj-lt"/>
              </a:rPr>
              <a:t>Business </a:t>
            </a:r>
            <a:r>
              <a:rPr lang="en-AU" sz="1400" b="1" cap="all" dirty="0">
                <a:latin typeface="+mj-lt"/>
              </a:rPr>
              <a:t>&amp; Economics</a:t>
            </a:r>
          </a:p>
        </p:txBody>
      </p:sp>
    </p:spTree>
    <p:extLst>
      <p:ext uri="{BB962C8B-B14F-4D97-AF65-F5344CB8AC3E}">
        <p14:creationId xmlns:p14="http://schemas.microsoft.com/office/powerpoint/2010/main" val="90507359"/>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05_Title or Divi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000" y="5980731"/>
            <a:ext cx="2058343" cy="431421"/>
          </a:xfrm>
          <a:prstGeom prst="rect">
            <a:avLst/>
          </a:prstGeom>
        </p:spPr>
      </p:pic>
      <p:sp>
        <p:nvSpPr>
          <p:cNvPr id="11" name="Rectangle 10"/>
          <p:cNvSpPr/>
          <p:nvPr/>
        </p:nvSpPr>
        <p:spPr>
          <a:xfrm>
            <a:off x="5572125" y="6013181"/>
            <a:ext cx="3054873"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a:latin typeface="+mj-lt"/>
              </a:rPr>
              <a:t>Tasmanian School </a:t>
            </a:r>
            <a:r>
              <a:rPr lang="en-AU" sz="1400" b="1" cap="all" dirty="0" smtClean="0">
                <a:latin typeface="+mj-lt"/>
              </a:rPr>
              <a:t>of </a:t>
            </a:r>
          </a:p>
          <a:p>
            <a:pPr algn="r">
              <a:lnSpc>
                <a:spcPts val="1400"/>
              </a:lnSpc>
              <a:buFont typeface="Arial" panose="020B0604020202020204" pitchFamily="34" charset="0"/>
              <a:buNone/>
            </a:pPr>
            <a:r>
              <a:rPr lang="en-AU" sz="1400" b="1" cap="all" dirty="0" smtClean="0">
                <a:latin typeface="+mj-lt"/>
              </a:rPr>
              <a:t>Business </a:t>
            </a:r>
            <a:r>
              <a:rPr lang="en-AU" sz="1400" b="1" cap="all" dirty="0">
                <a:latin typeface="+mj-lt"/>
              </a:rPr>
              <a:t>&amp; Economics</a:t>
            </a:r>
          </a:p>
        </p:txBody>
      </p:sp>
    </p:spTree>
    <p:extLst>
      <p:ext uri="{BB962C8B-B14F-4D97-AF65-F5344CB8AC3E}">
        <p14:creationId xmlns:p14="http://schemas.microsoft.com/office/powerpoint/2010/main" val="109489721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0261" y="540000"/>
            <a:ext cx="4671864" cy="1304824"/>
          </a:xfrm>
        </p:spPr>
        <p:txBody>
          <a:bodyPr/>
          <a:lstStyle>
            <a:lvl1pPr>
              <a:lnSpc>
                <a:spcPts val="3000"/>
              </a:lnSpc>
              <a:defRPr sz="3000">
                <a:solidFill>
                  <a:schemeClr val="bg1"/>
                </a:solidFill>
              </a:defRPr>
            </a:lvl1pPr>
          </a:lstStyle>
          <a:p>
            <a:r>
              <a:rPr lang="en-AU" noProof="0" dirty="0" smtClean="0"/>
              <a:t>Click To Add Title</a:t>
            </a:r>
            <a:endParaRPr lang="en-AU" noProof="0" dirty="0"/>
          </a:p>
        </p:txBody>
      </p:sp>
      <p:sp>
        <p:nvSpPr>
          <p:cNvPr id="13" name="Text Placeholder 12"/>
          <p:cNvSpPr>
            <a:spLocks noGrp="1"/>
          </p:cNvSpPr>
          <p:nvPr>
            <p:ph type="body" sz="quarter" idx="11" hasCustomPrompt="1"/>
          </p:nvPr>
        </p:nvSpPr>
        <p:spPr>
          <a:xfrm>
            <a:off x="900000" y="1864310"/>
            <a:ext cx="3600000" cy="4003689"/>
          </a:xfrm>
        </p:spPr>
        <p:txBody>
          <a:bodyPr/>
          <a:lstStyle>
            <a:lvl1pPr>
              <a:defRPr sz="2400" baseline="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a subtitle or short intro and remove bullet. Or list contents of section using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4" name="Date Placeholder 13"/>
          <p:cNvSpPr>
            <a:spLocks noGrp="1"/>
          </p:cNvSpPr>
          <p:nvPr>
            <p:ph type="dt" sz="half" idx="12"/>
          </p:nvPr>
        </p:nvSpPr>
        <p:spPr/>
        <p:txBody>
          <a:bodyPr/>
          <a:lstStyle>
            <a:lvl1pPr>
              <a:defRPr>
                <a:solidFill>
                  <a:schemeClr val="bg1"/>
                </a:solidFill>
              </a:defRPr>
            </a:lvl1pPr>
          </a:lstStyle>
          <a:p>
            <a:fld id="{B61DF71E-1D4F-4BED-B0AA-483F62A8AB27}" type="datetime1">
              <a:rPr lang="en-AU" smtClean="0"/>
              <a:t>1/12/2015</a:t>
            </a:fld>
            <a:endParaRPr lang="en-AU" dirty="0"/>
          </a:p>
        </p:txBody>
      </p:sp>
      <p:sp>
        <p:nvSpPr>
          <p:cNvPr id="15" name="Footer Placeholder 14"/>
          <p:cNvSpPr>
            <a:spLocks noGrp="1"/>
          </p:cNvSpPr>
          <p:nvPr>
            <p:ph type="ftr" sz="quarter" idx="13"/>
          </p:nvPr>
        </p:nvSpPr>
        <p:spPr/>
        <p:txBody>
          <a:bodyPr/>
          <a:lstStyle>
            <a:lvl1pPr>
              <a:defRPr>
                <a:solidFill>
                  <a:schemeClr val="bg1"/>
                </a:solidFill>
              </a:defRPr>
            </a:lvl1pPr>
          </a:lstStyle>
          <a:p>
            <a:r>
              <a:rPr lang="en-GB" smtClean="0"/>
              <a:t>INSERT FACULTY NAME IN FOOTER</a:t>
            </a:r>
            <a:endParaRPr lang="en-AU" dirty="0"/>
          </a:p>
        </p:txBody>
      </p:sp>
      <p:sp>
        <p:nvSpPr>
          <p:cNvPr id="16" name="Slide Number Placeholder 15"/>
          <p:cNvSpPr>
            <a:spLocks noGrp="1"/>
          </p:cNvSpPr>
          <p:nvPr>
            <p:ph type="sldNum" sz="quarter" idx="14"/>
          </p:nvPr>
        </p:nvSpPr>
        <p:spPr/>
        <p:txBody>
          <a:bodyPr/>
          <a:lstStyle>
            <a:lvl1pPr>
              <a:defRPr>
                <a:solidFill>
                  <a:schemeClr val="bg1"/>
                </a:solidFill>
              </a:defRPr>
            </a:lvl1pPr>
          </a:lstStyle>
          <a:p>
            <a:fld id="{1DEBBDC7-4A1B-43E6-8DA6-58148E08E8A6}" type="slidenum">
              <a:rPr lang="en-AU" smtClean="0"/>
              <a:pPr/>
              <a:t>‹#›</a:t>
            </a:fld>
            <a:endParaRPr lang="en-AU" dirty="0"/>
          </a:p>
        </p:txBody>
      </p:sp>
    </p:spTree>
    <p:extLst>
      <p:ext uri="{BB962C8B-B14F-4D97-AF65-F5344CB8AC3E}">
        <p14:creationId xmlns:p14="http://schemas.microsoft.com/office/powerpoint/2010/main" val="259697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06_Title or Divi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000" y="5980731"/>
            <a:ext cx="2058343" cy="431421"/>
          </a:xfrm>
          <a:prstGeom prst="rect">
            <a:avLst/>
          </a:prstGeom>
        </p:spPr>
      </p:pic>
      <p:sp>
        <p:nvSpPr>
          <p:cNvPr id="11" name="Rectangle 10"/>
          <p:cNvSpPr/>
          <p:nvPr/>
        </p:nvSpPr>
        <p:spPr>
          <a:xfrm>
            <a:off x="5572125" y="6013181"/>
            <a:ext cx="3054873"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smtClean="0">
                <a:latin typeface="+mj-lt"/>
              </a:rPr>
              <a:t>Faculty of </a:t>
            </a:r>
          </a:p>
          <a:p>
            <a:pPr algn="r">
              <a:lnSpc>
                <a:spcPts val="1400"/>
              </a:lnSpc>
              <a:buFont typeface="Arial" panose="020B0604020202020204" pitchFamily="34" charset="0"/>
              <a:buNone/>
            </a:pPr>
            <a:r>
              <a:rPr lang="en-AU" sz="1400" b="1" cap="all" dirty="0" smtClean="0">
                <a:latin typeface="+mj-lt"/>
              </a:rPr>
              <a:t>Education</a:t>
            </a:r>
            <a:endParaRPr lang="en-AU" sz="1400" b="1" cap="all" dirty="0">
              <a:latin typeface="+mj-lt"/>
            </a:endParaRPr>
          </a:p>
        </p:txBody>
      </p:sp>
    </p:spTree>
    <p:extLst>
      <p:ext uri="{BB962C8B-B14F-4D97-AF65-F5344CB8AC3E}">
        <p14:creationId xmlns:p14="http://schemas.microsoft.com/office/powerpoint/2010/main" val="3901618401"/>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07_Title or Divider">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000" y="5980731"/>
            <a:ext cx="2058343" cy="431421"/>
          </a:xfrm>
          <a:prstGeom prst="rect">
            <a:avLst/>
          </a:prstGeom>
        </p:spPr>
      </p:pic>
      <p:sp>
        <p:nvSpPr>
          <p:cNvPr id="11" name="Rectangle 10"/>
          <p:cNvSpPr/>
          <p:nvPr/>
        </p:nvSpPr>
        <p:spPr>
          <a:xfrm>
            <a:off x="5572125" y="6013181"/>
            <a:ext cx="3054873"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smtClean="0">
                <a:latin typeface="+mj-lt"/>
              </a:rPr>
              <a:t>Faculty of </a:t>
            </a:r>
          </a:p>
          <a:p>
            <a:pPr algn="r">
              <a:lnSpc>
                <a:spcPts val="1400"/>
              </a:lnSpc>
              <a:buFont typeface="Arial" panose="020B0604020202020204" pitchFamily="34" charset="0"/>
              <a:buNone/>
            </a:pPr>
            <a:r>
              <a:rPr lang="en-AU" sz="1400" b="1" cap="all" dirty="0" smtClean="0">
                <a:latin typeface="+mj-lt"/>
              </a:rPr>
              <a:t>Education</a:t>
            </a:r>
            <a:endParaRPr lang="en-AU" sz="1400" b="1" cap="all" dirty="0">
              <a:latin typeface="+mj-lt"/>
            </a:endParaRPr>
          </a:p>
        </p:txBody>
      </p:sp>
    </p:spTree>
    <p:extLst>
      <p:ext uri="{BB962C8B-B14F-4D97-AF65-F5344CB8AC3E}">
        <p14:creationId xmlns:p14="http://schemas.microsoft.com/office/powerpoint/2010/main" val="208374935"/>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08_Title or Divider">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000" y="5980731"/>
            <a:ext cx="2058343" cy="431421"/>
          </a:xfrm>
          <a:prstGeom prst="rect">
            <a:avLst/>
          </a:prstGeom>
        </p:spPr>
      </p:pic>
      <p:sp>
        <p:nvSpPr>
          <p:cNvPr id="11" name="Rectangle 10"/>
          <p:cNvSpPr/>
          <p:nvPr/>
        </p:nvSpPr>
        <p:spPr>
          <a:xfrm>
            <a:off x="5572125" y="6013181"/>
            <a:ext cx="3054873"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AU" sz="1400" b="1" cap="all" dirty="0" smtClean="0">
                <a:latin typeface="+mj-lt"/>
              </a:rPr>
              <a:t>Faculty of </a:t>
            </a:r>
          </a:p>
          <a:p>
            <a:pPr algn="r">
              <a:lnSpc>
                <a:spcPts val="1400"/>
              </a:lnSpc>
              <a:buFont typeface="Arial" panose="020B0604020202020204" pitchFamily="34" charset="0"/>
              <a:buNone/>
            </a:pPr>
            <a:r>
              <a:rPr lang="en-AU" sz="1400" b="1" cap="all" dirty="0" smtClean="0">
                <a:latin typeface="+mj-lt"/>
              </a:rPr>
              <a:t>law</a:t>
            </a:r>
            <a:endParaRPr lang="en-AU" sz="1400" b="1" cap="all" dirty="0">
              <a:latin typeface="+mj-lt"/>
            </a:endParaRPr>
          </a:p>
        </p:txBody>
      </p:sp>
    </p:spTree>
    <p:extLst>
      <p:ext uri="{BB962C8B-B14F-4D97-AF65-F5344CB8AC3E}">
        <p14:creationId xmlns:p14="http://schemas.microsoft.com/office/powerpoint/2010/main" val="3210623945"/>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09_Title or Divi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000" y="5980731"/>
            <a:ext cx="2058343" cy="431421"/>
          </a:xfrm>
          <a:prstGeom prst="rect">
            <a:avLst/>
          </a:prstGeom>
        </p:spPr>
      </p:pic>
      <p:sp>
        <p:nvSpPr>
          <p:cNvPr id="11" name="Rectangle 10"/>
          <p:cNvSpPr/>
          <p:nvPr/>
        </p:nvSpPr>
        <p:spPr>
          <a:xfrm>
            <a:off x="5580112" y="6013181"/>
            <a:ext cx="3046886"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Science, Engineering &amp; Technology</a:t>
            </a:r>
            <a:endParaRPr lang="en-AU" sz="1400" b="1" cap="all" dirty="0">
              <a:latin typeface="+mj-lt"/>
            </a:endParaRPr>
          </a:p>
        </p:txBody>
      </p:sp>
    </p:spTree>
    <p:extLst>
      <p:ext uri="{BB962C8B-B14F-4D97-AF65-F5344CB8AC3E}">
        <p14:creationId xmlns:p14="http://schemas.microsoft.com/office/powerpoint/2010/main" val="900214767"/>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0_Title or Divi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000" y="5980731"/>
            <a:ext cx="2058343" cy="431421"/>
          </a:xfrm>
          <a:prstGeom prst="rect">
            <a:avLst/>
          </a:prstGeom>
        </p:spPr>
      </p:pic>
      <p:sp>
        <p:nvSpPr>
          <p:cNvPr id="11" name="Rectangle 10"/>
          <p:cNvSpPr/>
          <p:nvPr/>
        </p:nvSpPr>
        <p:spPr>
          <a:xfrm>
            <a:off x="5580112" y="6013181"/>
            <a:ext cx="3046886"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Science, Engineering &amp; Technology</a:t>
            </a:r>
          </a:p>
        </p:txBody>
      </p:sp>
    </p:spTree>
    <p:extLst>
      <p:ext uri="{BB962C8B-B14F-4D97-AF65-F5344CB8AC3E}">
        <p14:creationId xmlns:p14="http://schemas.microsoft.com/office/powerpoint/2010/main" val="2629834285"/>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1_Title or Divider">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000" y="5980731"/>
            <a:ext cx="2058343" cy="431421"/>
          </a:xfrm>
          <a:prstGeom prst="rect">
            <a:avLst/>
          </a:prstGeom>
        </p:spPr>
      </p:pic>
      <p:sp>
        <p:nvSpPr>
          <p:cNvPr id="11" name="Rectangle 10"/>
          <p:cNvSpPr/>
          <p:nvPr/>
        </p:nvSpPr>
        <p:spPr>
          <a:xfrm>
            <a:off x="5580112" y="6013181"/>
            <a:ext cx="3046886"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a:t>
            </a:r>
          </a:p>
          <a:p>
            <a:pPr algn="r">
              <a:lnSpc>
                <a:spcPts val="1400"/>
              </a:lnSpc>
              <a:buFont typeface="Arial" panose="020B0604020202020204" pitchFamily="34" charset="0"/>
              <a:buNone/>
            </a:pPr>
            <a:r>
              <a:rPr lang="en-GB" sz="1400" b="1" cap="all" dirty="0" smtClean="0">
                <a:latin typeface="+mj-lt"/>
              </a:rPr>
              <a:t>Arts</a:t>
            </a:r>
            <a:endParaRPr lang="en-AU" sz="1400" b="1" cap="all" dirty="0">
              <a:latin typeface="+mj-lt"/>
            </a:endParaRPr>
          </a:p>
        </p:txBody>
      </p:sp>
    </p:spTree>
    <p:extLst>
      <p:ext uri="{BB962C8B-B14F-4D97-AF65-F5344CB8AC3E}">
        <p14:creationId xmlns:p14="http://schemas.microsoft.com/office/powerpoint/2010/main" val="4270754958"/>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2_Title or Divi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000" y="5980731"/>
            <a:ext cx="2058343" cy="431421"/>
          </a:xfrm>
          <a:prstGeom prst="rect">
            <a:avLst/>
          </a:prstGeom>
        </p:spPr>
      </p:pic>
      <p:sp>
        <p:nvSpPr>
          <p:cNvPr id="11" name="Rectangle 10"/>
          <p:cNvSpPr/>
          <p:nvPr/>
        </p:nvSpPr>
        <p:spPr>
          <a:xfrm>
            <a:off x="5580112" y="6013181"/>
            <a:ext cx="3046886"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a:t>
            </a:r>
          </a:p>
          <a:p>
            <a:pPr algn="r">
              <a:lnSpc>
                <a:spcPts val="1400"/>
              </a:lnSpc>
              <a:buFont typeface="Arial" panose="020B0604020202020204" pitchFamily="34" charset="0"/>
              <a:buNone/>
            </a:pPr>
            <a:r>
              <a:rPr lang="en-GB" sz="1400" b="1" cap="all" dirty="0" smtClean="0">
                <a:latin typeface="+mj-lt"/>
              </a:rPr>
              <a:t>Arts</a:t>
            </a:r>
            <a:endParaRPr lang="en-AU" sz="1400" b="1" cap="all" dirty="0">
              <a:latin typeface="+mj-lt"/>
            </a:endParaRPr>
          </a:p>
        </p:txBody>
      </p:sp>
    </p:spTree>
    <p:extLst>
      <p:ext uri="{BB962C8B-B14F-4D97-AF65-F5344CB8AC3E}">
        <p14:creationId xmlns:p14="http://schemas.microsoft.com/office/powerpoint/2010/main" val="3302295084"/>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3_Title or Divider">
    <p:spTree>
      <p:nvGrpSpPr>
        <p:cNvPr id="1" name=""/>
        <p:cNvGrpSpPr/>
        <p:nvPr/>
      </p:nvGrpSpPr>
      <p:grpSpPr>
        <a:xfrm>
          <a:off x="0" y="0"/>
          <a:ext cx="0" cy="0"/>
          <a:chOff x="0" y="0"/>
          <a:chExt cx="0" cy="0"/>
        </a:xfrm>
      </p:grpSpPr>
      <p:pic>
        <p:nvPicPr>
          <p:cNvPr id="2051" name="Picture 3" descr="C:\Users\trudis0\Desktop\Ally-Triangle-Large.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92637" y="631909"/>
            <a:ext cx="6383154" cy="63831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91" y="0"/>
            <a:ext cx="9144000" cy="6858000"/>
          </a:xfrm>
          <a:prstGeom prst="rect">
            <a:avLst/>
          </a:prstGeom>
        </p:spPr>
      </p:pic>
      <p:pic>
        <p:nvPicPr>
          <p:cNvPr id="2050" name="Picture 2" descr="C:\Users\trudis0\Desktop\Ally triangle (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89214" y="-675456"/>
            <a:ext cx="6383154" cy="89978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619672" y="358186"/>
            <a:ext cx="5904656" cy="876725"/>
          </a:xfrm>
        </p:spPr>
        <p:txBody>
          <a:bodyPr/>
          <a:lstStyle>
            <a:lvl1pPr>
              <a:lnSpc>
                <a:spcPts val="3000"/>
              </a:lnSpc>
              <a:defRPr sz="3000" baseline="0"/>
            </a:lvl1pPr>
          </a:lstStyle>
          <a:p>
            <a:r>
              <a:rPr lang="en-AU" noProof="0" dirty="0" smtClean="0"/>
              <a:t>Click To Add Title</a:t>
            </a:r>
            <a:endParaRPr lang="en-AU" noProof="0" dirty="0"/>
          </a:p>
        </p:txBody>
      </p:sp>
      <p:sp>
        <p:nvSpPr>
          <p:cNvPr id="3" name="Subtitle 2"/>
          <p:cNvSpPr>
            <a:spLocks noGrp="1"/>
          </p:cNvSpPr>
          <p:nvPr>
            <p:ph type="subTitle" idx="1" hasCustomPrompt="1"/>
          </p:nvPr>
        </p:nvSpPr>
        <p:spPr>
          <a:xfrm>
            <a:off x="900261" y="3999324"/>
            <a:ext cx="2636689" cy="1739489"/>
          </a:xfrm>
        </p:spPr>
        <p:txBody>
          <a:bodyPr/>
          <a:lstStyle>
            <a:lvl1pPr marL="0" indent="0" algn="l">
              <a:lnSpc>
                <a:spcPts val="2400"/>
              </a:lnSpc>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noProof="0" dirty="0" smtClean="0"/>
              <a:t>Click to add subtitle</a:t>
            </a:r>
            <a:endParaRPr lang="en-AU" noProof="0" dirty="0"/>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0000" y="5980731"/>
            <a:ext cx="2058343" cy="431421"/>
          </a:xfrm>
          <a:prstGeom prst="rect">
            <a:avLst/>
          </a:prstGeom>
        </p:spPr>
      </p:pic>
      <p:sp>
        <p:nvSpPr>
          <p:cNvPr id="11" name="Rectangle 10"/>
          <p:cNvSpPr/>
          <p:nvPr/>
        </p:nvSpPr>
        <p:spPr>
          <a:xfrm>
            <a:off x="5580112" y="6013181"/>
            <a:ext cx="3046886" cy="459100"/>
          </a:xfrm>
          <a:prstGeom prst="rect">
            <a:avLst/>
          </a:prstGeom>
        </p:spPr>
        <p:txBody>
          <a:bodyPr vert="horz" lIns="0" tIns="0" rIns="0" bIns="0" rtlCol="0" anchor="t" anchorCtr="0">
            <a:noAutofit/>
          </a:bodyPr>
          <a:lstStyle/>
          <a:p>
            <a:pPr algn="r">
              <a:lnSpc>
                <a:spcPts val="1400"/>
              </a:lnSpc>
              <a:buFont typeface="Arial" panose="020B0604020202020204" pitchFamily="34" charset="0"/>
              <a:buNone/>
            </a:pPr>
            <a:r>
              <a:rPr lang="en-GB" sz="1400" b="1" cap="all" dirty="0" smtClean="0">
                <a:latin typeface="+mj-lt"/>
              </a:rPr>
              <a:t>Faculty of </a:t>
            </a:r>
          </a:p>
          <a:p>
            <a:pPr algn="r">
              <a:lnSpc>
                <a:spcPts val="1400"/>
              </a:lnSpc>
              <a:buFont typeface="Arial" panose="020B0604020202020204" pitchFamily="34" charset="0"/>
              <a:buNone/>
            </a:pPr>
            <a:r>
              <a:rPr lang="en-GB" sz="1400" b="1" cap="all" dirty="0" smtClean="0">
                <a:latin typeface="+mj-lt"/>
              </a:rPr>
              <a:t>health</a:t>
            </a:r>
            <a:endParaRPr lang="en-AU" sz="1400" b="1" cap="all" dirty="0">
              <a:latin typeface="+mj-lt"/>
            </a:endParaRPr>
          </a:p>
        </p:txBody>
      </p:sp>
    </p:spTree>
    <p:extLst>
      <p:ext uri="{BB962C8B-B14F-4D97-AF65-F5344CB8AC3E}">
        <p14:creationId xmlns:p14="http://schemas.microsoft.com/office/powerpoint/2010/main" val="3119443005"/>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00261" y="540000"/>
            <a:ext cx="4671864" cy="1304824"/>
          </a:xfrm>
        </p:spPr>
        <p:txBody>
          <a:bodyPr/>
          <a:lstStyle>
            <a:lvl1pPr>
              <a:lnSpc>
                <a:spcPts val="3000"/>
              </a:lnSpc>
              <a:defRPr sz="3000">
                <a:solidFill>
                  <a:schemeClr val="bg1"/>
                </a:solidFill>
              </a:defRPr>
            </a:lvl1pPr>
          </a:lstStyle>
          <a:p>
            <a:r>
              <a:rPr lang="en-AU" noProof="0" dirty="0" smtClean="0"/>
              <a:t>Click To Add Title</a:t>
            </a:r>
            <a:endParaRPr lang="en-AU" noProof="0"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0000" y="5980731"/>
            <a:ext cx="2058343" cy="431420"/>
          </a:xfrm>
          <a:prstGeom prst="rect">
            <a:avLst/>
          </a:prstGeom>
        </p:spPr>
      </p:pic>
      <p:sp>
        <p:nvSpPr>
          <p:cNvPr id="13" name="Text Placeholder 12"/>
          <p:cNvSpPr>
            <a:spLocks noGrp="1"/>
          </p:cNvSpPr>
          <p:nvPr>
            <p:ph type="body" sz="quarter" idx="11" hasCustomPrompt="1"/>
          </p:nvPr>
        </p:nvSpPr>
        <p:spPr>
          <a:xfrm>
            <a:off x="900000" y="1864310"/>
            <a:ext cx="3600000" cy="4003689"/>
          </a:xfrm>
        </p:spPr>
        <p:txBody>
          <a:bodyPr/>
          <a:lstStyle>
            <a:lvl1pPr>
              <a:defRPr sz="2400" baseline="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smtClean="0"/>
              <a:t>Click to add a subtitle or short intro and remove bullet. Or list contents of section using bullet.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4" name="Date Placeholder 13"/>
          <p:cNvSpPr>
            <a:spLocks noGrp="1"/>
          </p:cNvSpPr>
          <p:nvPr>
            <p:ph type="dt" sz="half" idx="12"/>
          </p:nvPr>
        </p:nvSpPr>
        <p:spPr/>
        <p:txBody>
          <a:bodyPr/>
          <a:lstStyle>
            <a:lvl1pPr>
              <a:defRPr>
                <a:solidFill>
                  <a:schemeClr val="bg1"/>
                </a:solidFill>
              </a:defRPr>
            </a:lvl1pPr>
          </a:lstStyle>
          <a:p>
            <a:fld id="{B61DF71E-1D4F-4BED-B0AA-483F62A8AB27}" type="datetime1">
              <a:rPr lang="en-AU" smtClean="0"/>
              <a:t>1/12/2015</a:t>
            </a:fld>
            <a:endParaRPr lang="en-AU" dirty="0"/>
          </a:p>
        </p:txBody>
      </p:sp>
      <p:sp>
        <p:nvSpPr>
          <p:cNvPr id="15" name="Footer Placeholder 14"/>
          <p:cNvSpPr>
            <a:spLocks noGrp="1"/>
          </p:cNvSpPr>
          <p:nvPr>
            <p:ph type="ftr" sz="quarter" idx="13"/>
          </p:nvPr>
        </p:nvSpPr>
        <p:spPr/>
        <p:txBody>
          <a:bodyPr/>
          <a:lstStyle>
            <a:lvl1pPr>
              <a:defRPr>
                <a:solidFill>
                  <a:schemeClr val="bg1"/>
                </a:solidFill>
              </a:defRPr>
            </a:lvl1pPr>
          </a:lstStyle>
          <a:p>
            <a:r>
              <a:rPr lang="en-GB" smtClean="0"/>
              <a:t>INSERT FACULTY NAME IN FOOTER</a:t>
            </a:r>
            <a:endParaRPr lang="en-AU" dirty="0"/>
          </a:p>
        </p:txBody>
      </p:sp>
      <p:sp>
        <p:nvSpPr>
          <p:cNvPr id="16" name="Slide Number Placeholder 15"/>
          <p:cNvSpPr>
            <a:spLocks noGrp="1"/>
          </p:cNvSpPr>
          <p:nvPr>
            <p:ph type="sldNum" sz="quarter" idx="14"/>
          </p:nvPr>
        </p:nvSpPr>
        <p:spPr/>
        <p:txBody>
          <a:bodyPr/>
          <a:lstStyle>
            <a:lvl1pPr>
              <a:defRPr>
                <a:solidFill>
                  <a:schemeClr val="bg1"/>
                </a:solidFill>
              </a:defRPr>
            </a:lvl1pPr>
          </a:lstStyle>
          <a:p>
            <a:fld id="{1DEBBDC7-4A1B-43E6-8DA6-58148E08E8A6}" type="slidenum">
              <a:rPr lang="en-AU" smtClean="0"/>
              <a:pPr/>
              <a:t>‹#›</a:t>
            </a:fld>
            <a:endParaRPr lang="en-AU" dirty="0"/>
          </a:p>
        </p:txBody>
      </p:sp>
    </p:spTree>
    <p:extLst>
      <p:ext uri="{BB962C8B-B14F-4D97-AF65-F5344CB8AC3E}">
        <p14:creationId xmlns:p14="http://schemas.microsoft.com/office/powerpoint/2010/main" val="2596977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7704000" cy="547853"/>
          </a:xfrm>
        </p:spPr>
        <p:txBody>
          <a:bodyPr/>
          <a:lstStyle>
            <a:lvl1pPr>
              <a:defRPr>
                <a:solidFill>
                  <a:schemeClr val="bg1"/>
                </a:solidFill>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899999" y="1440000"/>
            <a:ext cx="7704000" cy="4680000"/>
          </a:xfrm>
        </p:spPr>
        <p:txBody>
          <a:bodyPr/>
          <a:lstStyle>
            <a:lvl1pPr>
              <a:lnSpc>
                <a:spcPct val="100000"/>
              </a:lnSpc>
              <a:spcBef>
                <a:spcPts val="600"/>
              </a:spcBef>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AU" noProof="0" dirty="0" smtClean="0"/>
              <a:t>Click to add text</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AU"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D3277035-2C0B-4A8A-98AC-AA6311E3F209}" type="datetime1">
              <a:rPr lang="en-AU" smtClean="0"/>
              <a:t>1/12/2015</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INSERT FACULTY NAME IN FOOTER</a:t>
            </a:r>
            <a:endParaRPr lang="en-A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cxnSp>
        <p:nvCxnSpPr>
          <p:cNvPr id="13" name="Straight Connector 12"/>
          <p:cNvCxnSpPr/>
          <p:nvPr/>
        </p:nvCxnSpPr>
        <p:spPr>
          <a:xfrm>
            <a:off x="896938" y="6412152"/>
            <a:ext cx="77200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896938" y="6412152"/>
            <a:ext cx="77200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469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7704000" cy="547853"/>
          </a:xfrm>
        </p:spPr>
        <p:txBody>
          <a:bodyPr/>
          <a:lstStyle>
            <a:lvl1pPr>
              <a:defRPr>
                <a:solidFill>
                  <a:schemeClr val="bg1"/>
                </a:solidFill>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899999" y="1440000"/>
            <a:ext cx="7704000" cy="4680000"/>
          </a:xfrm>
        </p:spPr>
        <p:txBody>
          <a:bodyPr/>
          <a:lstStyle>
            <a:lvl1pPr>
              <a:lnSpc>
                <a:spcPct val="100000"/>
              </a:lnSpc>
              <a:spcBef>
                <a:spcPts val="600"/>
              </a:spcBef>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AU" noProof="0" dirty="0" smtClean="0"/>
              <a:t>Click to add text</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AU"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D3277035-2C0B-4A8A-98AC-AA6311E3F209}" type="datetime1">
              <a:rPr lang="en-AU" smtClean="0"/>
              <a:t>1/12/2015</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INSERT FACULTY NAME IN FOOTER</a:t>
            </a:r>
            <a:endParaRPr lang="en-A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cxnSp>
        <p:nvCxnSpPr>
          <p:cNvPr id="13" name="Straight Connector 12"/>
          <p:cNvCxnSpPr/>
          <p:nvPr userDrawn="1"/>
        </p:nvCxnSpPr>
        <p:spPr>
          <a:xfrm>
            <a:off x="896938" y="6412152"/>
            <a:ext cx="77200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9469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s + Pictur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7704000" cy="547853"/>
          </a:xfrm>
        </p:spPr>
        <p:txBody>
          <a:bodyPr/>
          <a:lstStyle>
            <a:lvl1pPr>
              <a:defRPr>
                <a:solidFill>
                  <a:schemeClr val="bg1"/>
                </a:solidFill>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900000" y="1440000"/>
            <a:ext cx="4124487" cy="4680000"/>
          </a:xfrm>
        </p:spPr>
        <p:txBody>
          <a:bodyPr/>
          <a:lstStyle>
            <a:lvl1pPr>
              <a:lnSpc>
                <a:spcPct val="100000"/>
              </a:lnSpc>
              <a:spcBef>
                <a:spcPts val="600"/>
              </a:spcBef>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AU" noProof="0" dirty="0" smtClean="0"/>
              <a:t>Click to add text</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AU"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535651B9-9CD3-47E2-AC46-071A29E392CD}" type="datetime1">
              <a:rPr lang="en-AU" smtClean="0"/>
              <a:t>1/12/2015</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INSERT FACULTY NAME IN FOOTER</a:t>
            </a:r>
            <a:endParaRPr lang="en-A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9" name="Picture Placeholder 8"/>
          <p:cNvSpPr>
            <a:spLocks noGrp="1"/>
          </p:cNvSpPr>
          <p:nvPr>
            <p:ph type="pic" sz="quarter" idx="13" hasCustomPrompt="1"/>
          </p:nvPr>
        </p:nvSpPr>
        <p:spPr>
          <a:xfrm>
            <a:off x="5307291" y="1440000"/>
            <a:ext cx="3297157" cy="2758861"/>
          </a:xfrm>
          <a:noFill/>
        </p:spPr>
        <p:txBody>
          <a:bodyPr/>
          <a:lstStyle>
            <a:lvl1pPr marL="0" indent="0" algn="ctr">
              <a:buNone/>
              <a:defRPr sz="1200" baseline="0">
                <a:solidFill>
                  <a:schemeClr val="bg1"/>
                </a:solidFill>
              </a:defRPr>
            </a:lvl1pPr>
          </a:lstStyle>
          <a:p>
            <a:r>
              <a:rPr lang="en-US" dirty="0" smtClean="0"/>
              <a:t>Optional: click icon to add picture</a:t>
            </a:r>
            <a:endParaRPr lang="en-AU" dirty="0"/>
          </a:p>
        </p:txBody>
      </p:sp>
      <p:cxnSp>
        <p:nvCxnSpPr>
          <p:cNvPr id="11" name="Straight Connector 10"/>
          <p:cNvCxnSpPr/>
          <p:nvPr/>
        </p:nvCxnSpPr>
        <p:spPr>
          <a:xfrm>
            <a:off x="896938" y="6412152"/>
            <a:ext cx="77200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96938" y="6412152"/>
            <a:ext cx="77200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5928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2" y="540000"/>
            <a:ext cx="7704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899592" y="1440000"/>
            <a:ext cx="7704000" cy="4680000"/>
          </a:xfrm>
        </p:spPr>
        <p:txBody>
          <a:bodyPr/>
          <a:lstStyle>
            <a:lvl1pPr>
              <a:lnSpc>
                <a:spcPct val="100000"/>
              </a:lnSpc>
              <a:spcBef>
                <a:spcPts val="1200"/>
              </a:spcBef>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smtClean="0"/>
              <a:t>Click to add text</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AU" noProof="0" dirty="0"/>
          </a:p>
        </p:txBody>
      </p:sp>
      <p:sp>
        <p:nvSpPr>
          <p:cNvPr id="7" name="Date Placeholder 6"/>
          <p:cNvSpPr>
            <a:spLocks noGrp="1"/>
          </p:cNvSpPr>
          <p:nvPr>
            <p:ph type="dt" sz="half" idx="10"/>
          </p:nvPr>
        </p:nvSpPr>
        <p:spPr/>
        <p:txBody>
          <a:bodyPr/>
          <a:lstStyle/>
          <a:p>
            <a:fld id="{8D16705F-C14F-468D-866A-E0CE59D3F32F}" type="datetime1">
              <a:rPr lang="en-AU" smtClean="0"/>
              <a:t>1/12/2015</a:t>
            </a:fld>
            <a:endParaRPr lang="en-AU" dirty="0"/>
          </a:p>
        </p:txBody>
      </p:sp>
      <p:sp>
        <p:nvSpPr>
          <p:cNvPr id="8" name="Footer Placeholder 7"/>
          <p:cNvSpPr>
            <a:spLocks noGrp="1"/>
          </p:cNvSpPr>
          <p:nvPr>
            <p:ph type="ftr" sz="quarter" idx="11"/>
          </p:nvPr>
        </p:nvSpPr>
        <p:spPr/>
        <p:txBody>
          <a:bodyPr/>
          <a:lstStyle/>
          <a:p>
            <a:r>
              <a:rPr lang="en-GB" smtClean="0"/>
              <a:t>INSERT FACULTY NAME IN FOOTER</a:t>
            </a:r>
            <a:endParaRPr lang="en-AU" dirty="0"/>
          </a:p>
        </p:txBody>
      </p:sp>
      <p:sp>
        <p:nvSpPr>
          <p:cNvPr id="9" name="Slide Number Placeholder 8"/>
          <p:cNvSpPr>
            <a:spLocks noGrp="1"/>
          </p:cNvSpPr>
          <p:nvPr>
            <p:ph type="sldNum" sz="quarter" idx="12"/>
          </p:nvPr>
        </p:nvSpPr>
        <p:spPr/>
        <p:txBody>
          <a:bodyPr/>
          <a:lstStyle/>
          <a:p>
            <a:fld id="{1DEBBDC7-4A1B-43E6-8DA6-58148E08E8A6}" type="slidenum">
              <a:rPr lang="en-AU" smtClean="0"/>
              <a:pPr/>
              <a:t>‹#›</a:t>
            </a:fld>
            <a:endParaRPr lang="en-AU" dirty="0"/>
          </a:p>
        </p:txBody>
      </p:sp>
    </p:spTree>
    <p:extLst>
      <p:ext uri="{BB962C8B-B14F-4D97-AF65-F5344CB8AC3E}">
        <p14:creationId xmlns:p14="http://schemas.microsoft.com/office/powerpoint/2010/main" val="3903951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 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7704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900000" y="1440000"/>
            <a:ext cx="3600000" cy="4680000"/>
          </a:xfrm>
        </p:spPr>
        <p:txBody>
          <a:bodyPr vert="horz" lIns="0" tIns="0" rIns="0" bIns="0" rtlCol="0">
            <a:noAutofit/>
          </a:bodyPr>
          <a:lstStyle>
            <a:lvl1pPr marL="0" indent="0">
              <a:buNone/>
              <a:defRPr lang="en-AU" sz="2400" noProof="0" dirty="0" smtClean="0"/>
            </a:lvl1pPr>
            <a:lvl2pPr marL="266700" indent="-266700">
              <a:defRPr lang="en-AU" sz="2400" noProof="0" dirty="0" smtClean="0"/>
            </a:lvl2pPr>
            <a:lvl3pPr marL="541338" indent="-274638">
              <a:defRPr lang="en-AU" sz="2400" noProof="0" dirty="0" smtClean="0"/>
            </a:lvl3pPr>
            <a:lvl4pPr marL="808038" indent="-266700">
              <a:defRPr lang="en-AU" sz="2400" noProof="0" dirty="0" smtClean="0"/>
            </a:lvl4pPr>
            <a:lvl5pPr marL="1074738" indent="-266700">
              <a:defRPr lang="en-AU" sz="2400" noProof="0" dirty="0"/>
            </a:lvl5pPr>
          </a:lstStyle>
          <a:p>
            <a:pPr lvl="0">
              <a:lnSpc>
                <a:spcPct val="100000"/>
              </a:lnSpc>
            </a:pPr>
            <a:r>
              <a:rPr lang="en-AU" noProof="0" dirty="0" smtClean="0"/>
              <a:t>Click to add a short introductory paragraph</a:t>
            </a:r>
          </a:p>
          <a:p>
            <a:pPr lvl="1">
              <a:lnSpc>
                <a:spcPct val="100000"/>
              </a:lnSpc>
            </a:pPr>
            <a:r>
              <a:rPr lang="en-AU" noProof="0" dirty="0" smtClean="0"/>
              <a:t>Second level</a:t>
            </a:r>
          </a:p>
          <a:p>
            <a:pPr lvl="2">
              <a:lnSpc>
                <a:spcPct val="100000"/>
              </a:lnSpc>
            </a:pPr>
            <a:r>
              <a:rPr lang="en-AU" noProof="0" dirty="0" smtClean="0"/>
              <a:t>Third level</a:t>
            </a:r>
          </a:p>
          <a:p>
            <a:pPr lvl="3">
              <a:lnSpc>
                <a:spcPct val="100000"/>
              </a:lnSpc>
            </a:pPr>
            <a:r>
              <a:rPr lang="en-AU" noProof="0" dirty="0" smtClean="0"/>
              <a:t>Fourth level</a:t>
            </a:r>
          </a:p>
          <a:p>
            <a:pPr lvl="4">
              <a:lnSpc>
                <a:spcPct val="100000"/>
              </a:lnSpc>
            </a:pPr>
            <a:r>
              <a:rPr lang="en-AU" noProof="0" dirty="0" smtClean="0"/>
              <a:t>Fifth level</a:t>
            </a:r>
            <a:endParaRPr lang="en-AU" noProof="0" dirty="0"/>
          </a:p>
        </p:txBody>
      </p:sp>
      <p:sp>
        <p:nvSpPr>
          <p:cNvPr id="8" name="Text Placeholder 7"/>
          <p:cNvSpPr>
            <a:spLocks noGrp="1"/>
          </p:cNvSpPr>
          <p:nvPr>
            <p:ph type="body" sz="quarter" idx="13" hasCustomPrompt="1"/>
          </p:nvPr>
        </p:nvSpPr>
        <p:spPr>
          <a:xfrm>
            <a:off x="4751462" y="1440000"/>
            <a:ext cx="3852000" cy="4680000"/>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lnSpc>
                <a:spcPct val="100000"/>
              </a:lnSpc>
            </a:pPr>
            <a:r>
              <a:rPr lang="en-US" dirty="0" smtClean="0"/>
              <a:t>Click to add text</a:t>
            </a:r>
          </a:p>
          <a:p>
            <a:pPr lvl="1">
              <a:lnSpc>
                <a:spcPct val="100000"/>
              </a:lnSpc>
            </a:pPr>
            <a:r>
              <a:rPr lang="en-US" dirty="0" smtClean="0"/>
              <a:t>Second level</a:t>
            </a:r>
          </a:p>
          <a:p>
            <a:pPr lvl="2">
              <a:lnSpc>
                <a:spcPct val="100000"/>
              </a:lnSpc>
            </a:pPr>
            <a:r>
              <a:rPr lang="en-US" dirty="0" smtClean="0"/>
              <a:t>Third level</a:t>
            </a:r>
          </a:p>
          <a:p>
            <a:pPr lvl="3">
              <a:lnSpc>
                <a:spcPct val="100000"/>
              </a:lnSpc>
            </a:pPr>
            <a:r>
              <a:rPr lang="en-US" dirty="0" smtClean="0"/>
              <a:t>Fourth level</a:t>
            </a:r>
          </a:p>
          <a:p>
            <a:pPr lvl="4">
              <a:lnSpc>
                <a:spcPct val="100000"/>
              </a:lnSpc>
            </a:pPr>
            <a:r>
              <a:rPr lang="en-US" dirty="0" smtClean="0"/>
              <a:t>Fifth level</a:t>
            </a:r>
            <a:endParaRPr lang="en-AU" dirty="0"/>
          </a:p>
        </p:txBody>
      </p:sp>
      <p:sp>
        <p:nvSpPr>
          <p:cNvPr id="9" name="Date Placeholder 8"/>
          <p:cNvSpPr>
            <a:spLocks noGrp="1"/>
          </p:cNvSpPr>
          <p:nvPr>
            <p:ph type="dt" sz="half" idx="14"/>
          </p:nvPr>
        </p:nvSpPr>
        <p:spPr/>
        <p:txBody>
          <a:bodyPr/>
          <a:lstStyle/>
          <a:p>
            <a:fld id="{D71455EF-72B8-4EBE-A1FC-D8B3BB072A1C}" type="datetime1">
              <a:rPr lang="en-AU" smtClean="0"/>
              <a:t>1/12/2015</a:t>
            </a:fld>
            <a:endParaRPr lang="en-AU" dirty="0"/>
          </a:p>
        </p:txBody>
      </p:sp>
      <p:sp>
        <p:nvSpPr>
          <p:cNvPr id="10" name="Footer Placeholder 9"/>
          <p:cNvSpPr>
            <a:spLocks noGrp="1"/>
          </p:cNvSpPr>
          <p:nvPr>
            <p:ph type="ftr" sz="quarter" idx="15"/>
          </p:nvPr>
        </p:nvSpPr>
        <p:spPr/>
        <p:txBody>
          <a:bodyPr/>
          <a:lstStyle/>
          <a:p>
            <a:r>
              <a:rPr lang="en-GB" smtClean="0"/>
              <a:t>INSERT FACULTY NAME IN FOOTER</a:t>
            </a:r>
            <a:endParaRPr lang="en-AU" dirty="0"/>
          </a:p>
        </p:txBody>
      </p:sp>
      <p:sp>
        <p:nvSpPr>
          <p:cNvPr id="11" name="Slide Number Placeholder 10"/>
          <p:cNvSpPr>
            <a:spLocks noGrp="1"/>
          </p:cNvSpPr>
          <p:nvPr>
            <p:ph type="sldNum" sz="quarter" idx="16"/>
          </p:nvPr>
        </p:nvSpPr>
        <p:spPr/>
        <p:txBody>
          <a:bodyPr/>
          <a:lstStyle/>
          <a:p>
            <a:fld id="{1DEBBDC7-4A1B-43E6-8DA6-58148E08E8A6}" type="slidenum">
              <a:rPr lang="en-AU" smtClean="0"/>
              <a:pPr/>
              <a:t>‹#›</a:t>
            </a:fld>
            <a:endParaRPr lang="en-AU" dirty="0"/>
          </a:p>
        </p:txBody>
      </p:sp>
    </p:spTree>
    <p:extLst>
      <p:ext uri="{BB962C8B-B14F-4D97-AF65-F5344CB8AC3E}">
        <p14:creationId xmlns:p14="http://schemas.microsoft.com/office/powerpoint/2010/main" val="3886131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One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7704000" cy="720000"/>
          </a:xfrm>
        </p:spPr>
        <p:txBody>
          <a:bodyPr/>
          <a:lstStyle>
            <a:lvl1pPr>
              <a:lnSpc>
                <a:spcPts val="2400"/>
              </a:lnSpc>
              <a:defRPr sz="2400"/>
            </a:lvl1pPr>
          </a:lstStyle>
          <a:p>
            <a:r>
              <a:rPr lang="en-AU" noProof="0" dirty="0" smtClean="0"/>
              <a:t>Click to add heading</a:t>
            </a:r>
            <a:endParaRPr lang="en-AU" noProof="0" dirty="0"/>
          </a:p>
        </p:txBody>
      </p:sp>
      <p:sp>
        <p:nvSpPr>
          <p:cNvPr id="7" name="Date Placeholder 6"/>
          <p:cNvSpPr>
            <a:spLocks noGrp="1"/>
          </p:cNvSpPr>
          <p:nvPr>
            <p:ph type="dt" sz="half" idx="14"/>
          </p:nvPr>
        </p:nvSpPr>
        <p:spPr/>
        <p:txBody>
          <a:bodyPr/>
          <a:lstStyle/>
          <a:p>
            <a:fld id="{450098F7-80D1-4358-8065-5CF8E28A0E6D}" type="datetime1">
              <a:rPr lang="en-AU" smtClean="0"/>
              <a:t>1/12/2015</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13" name="Content Placeholder 12"/>
          <p:cNvSpPr>
            <a:spLocks noGrp="1"/>
          </p:cNvSpPr>
          <p:nvPr>
            <p:ph sz="quarter" idx="18" hasCustomPrompt="1"/>
          </p:nvPr>
        </p:nvSpPr>
        <p:spPr>
          <a:xfrm>
            <a:off x="900000" y="1440000"/>
            <a:ext cx="7704000" cy="4680000"/>
          </a:xfrm>
          <a:solidFill>
            <a:schemeClr val="accent6"/>
          </a:solidFill>
        </p:spPr>
        <p:txBody>
          <a:bodyPr/>
          <a:lstStyle>
            <a:lvl1pPr marL="0" indent="0" algn="ctr">
              <a:buNone/>
              <a:defRPr sz="1200" baseline="0"/>
            </a:lvl1pPr>
            <a:lvl2pPr>
              <a:defRPr sz="1200"/>
            </a:lvl2pPr>
            <a:lvl3pPr>
              <a:defRPr sz="1200"/>
            </a:lvl3pPr>
            <a:lvl4pPr>
              <a:defRPr sz="1200"/>
            </a:lvl4pPr>
            <a:lvl5pPr>
              <a:defRPr sz="1200"/>
            </a:lvl5pPr>
          </a:lstStyle>
          <a:p>
            <a:pPr lvl="0"/>
            <a:r>
              <a:rPr lang="en-US" dirty="0" smtClean="0"/>
              <a:t>Click icon to add picture, table, chart or diagram</a:t>
            </a:r>
          </a:p>
        </p:txBody>
      </p:sp>
    </p:spTree>
    <p:extLst>
      <p:ext uri="{BB962C8B-B14F-4D97-AF65-F5344CB8AC3E}">
        <p14:creationId xmlns:p14="http://schemas.microsoft.com/office/powerpoint/2010/main" val="1652764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wo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3600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900000" y="1440000"/>
            <a:ext cx="3600000" cy="4680000"/>
          </a:xfrm>
        </p:spPr>
        <p:txBody>
          <a:bodyPr vert="horz" lIns="0" tIns="0" rIns="0" bIns="0" rtlCol="0">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a:defRPr lang="en-AU" noProof="0" dirty="0"/>
            </a:lvl5pPr>
          </a:lstStyle>
          <a:p>
            <a:pPr lvl="0">
              <a:lnSpc>
                <a:spcPct val="100000"/>
              </a:lnSpc>
            </a:pPr>
            <a:r>
              <a:rPr lang="en-AU" noProof="0" dirty="0" smtClean="0"/>
              <a:t>Click to add text</a:t>
            </a:r>
          </a:p>
          <a:p>
            <a:pPr lvl="1">
              <a:lnSpc>
                <a:spcPct val="100000"/>
              </a:lnSpc>
            </a:pPr>
            <a:r>
              <a:rPr lang="en-AU" noProof="0" dirty="0" smtClean="0"/>
              <a:t>Second level</a:t>
            </a:r>
          </a:p>
          <a:p>
            <a:pPr lvl="2">
              <a:lnSpc>
                <a:spcPct val="100000"/>
              </a:lnSpc>
            </a:pPr>
            <a:r>
              <a:rPr lang="en-AU" noProof="0" dirty="0" smtClean="0"/>
              <a:t>Third level</a:t>
            </a:r>
          </a:p>
          <a:p>
            <a:pPr lvl="3">
              <a:lnSpc>
                <a:spcPct val="100000"/>
              </a:lnSpc>
            </a:pPr>
            <a:r>
              <a:rPr lang="en-AU" noProof="0" dirty="0" smtClean="0"/>
              <a:t>Fourth level</a:t>
            </a:r>
          </a:p>
          <a:p>
            <a:pPr lvl="4">
              <a:lnSpc>
                <a:spcPct val="100000"/>
              </a:lnSpc>
            </a:pPr>
            <a:r>
              <a:rPr lang="en-AU" noProof="0" dirty="0" smtClean="0"/>
              <a:t>Fifth level</a:t>
            </a:r>
            <a:endParaRPr lang="en-AU" noProof="0" dirty="0"/>
          </a:p>
        </p:txBody>
      </p:sp>
      <p:sp>
        <p:nvSpPr>
          <p:cNvPr id="7" name="Date Placeholder 6"/>
          <p:cNvSpPr>
            <a:spLocks noGrp="1"/>
          </p:cNvSpPr>
          <p:nvPr>
            <p:ph type="dt" sz="half" idx="14"/>
          </p:nvPr>
        </p:nvSpPr>
        <p:spPr/>
        <p:txBody>
          <a:bodyPr/>
          <a:lstStyle/>
          <a:p>
            <a:fld id="{F6506102-D0D1-4800-BD34-F97A3394E14F}" type="datetime1">
              <a:rPr lang="en-AU" smtClean="0"/>
              <a:t>1/12/2015</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6" name="Content Placeholder 5"/>
          <p:cNvSpPr>
            <a:spLocks noGrp="1"/>
          </p:cNvSpPr>
          <p:nvPr>
            <p:ph sz="quarter" idx="22" hasCustomPrompt="1"/>
          </p:nvPr>
        </p:nvSpPr>
        <p:spPr>
          <a:xfrm>
            <a:off x="4751462" y="540000"/>
            <a:ext cx="3852000" cy="2736000"/>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sp>
        <p:nvSpPr>
          <p:cNvPr id="12" name="Content Placeholder 5"/>
          <p:cNvSpPr>
            <a:spLocks noGrp="1"/>
          </p:cNvSpPr>
          <p:nvPr>
            <p:ph sz="quarter" idx="23" hasCustomPrompt="1"/>
          </p:nvPr>
        </p:nvSpPr>
        <p:spPr>
          <a:xfrm>
            <a:off x="4751462" y="3384000"/>
            <a:ext cx="3852000" cy="2736000"/>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spTree>
    <p:extLst>
      <p:ext uri="{BB962C8B-B14F-4D97-AF65-F5344CB8AC3E}">
        <p14:creationId xmlns:p14="http://schemas.microsoft.com/office/powerpoint/2010/main" val="3930862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Object + Key Mess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52120" y="540000"/>
            <a:ext cx="2952000" cy="3249040"/>
          </a:xfrm>
        </p:spPr>
        <p:txBody>
          <a:bodyPr/>
          <a:lstStyle>
            <a:lvl1pPr>
              <a:lnSpc>
                <a:spcPts val="2400"/>
              </a:lnSpc>
              <a:defRPr sz="2400"/>
            </a:lvl1pPr>
          </a:lstStyle>
          <a:p>
            <a:r>
              <a:rPr lang="en-AU" noProof="0" dirty="0" smtClean="0"/>
              <a:t>Click to add key message</a:t>
            </a:r>
            <a:endParaRPr lang="en-AU" noProof="0" dirty="0"/>
          </a:p>
        </p:txBody>
      </p:sp>
      <p:sp>
        <p:nvSpPr>
          <p:cNvPr id="7" name="Date Placeholder 6"/>
          <p:cNvSpPr>
            <a:spLocks noGrp="1"/>
          </p:cNvSpPr>
          <p:nvPr>
            <p:ph type="dt" sz="half" idx="14"/>
          </p:nvPr>
        </p:nvSpPr>
        <p:spPr/>
        <p:txBody>
          <a:bodyPr/>
          <a:lstStyle/>
          <a:p>
            <a:fld id="{D8BC88C4-213F-4D14-85A7-29C724D84074}" type="datetime1">
              <a:rPr lang="en-AU" smtClean="0"/>
              <a:t>1/12/2015</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15" name="Content Placeholder 12"/>
          <p:cNvSpPr>
            <a:spLocks noGrp="1"/>
          </p:cNvSpPr>
          <p:nvPr>
            <p:ph sz="quarter" idx="19" hasCustomPrompt="1"/>
          </p:nvPr>
        </p:nvSpPr>
        <p:spPr>
          <a:xfrm>
            <a:off x="5652120" y="3935469"/>
            <a:ext cx="2951342" cy="2195456"/>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sp>
        <p:nvSpPr>
          <p:cNvPr id="11" name="Content Placeholder 12"/>
          <p:cNvSpPr>
            <a:spLocks noGrp="1"/>
          </p:cNvSpPr>
          <p:nvPr>
            <p:ph sz="quarter" idx="20" hasCustomPrompt="1"/>
          </p:nvPr>
        </p:nvSpPr>
        <p:spPr>
          <a:xfrm>
            <a:off x="899999" y="539999"/>
            <a:ext cx="4622400" cy="5590925"/>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sp>
        <p:nvSpPr>
          <p:cNvPr id="4" name="Content Placeholder 3"/>
          <p:cNvSpPr>
            <a:spLocks noGrp="1"/>
          </p:cNvSpPr>
          <p:nvPr>
            <p:ph sz="quarter" idx="21" hasCustomPrompt="1"/>
          </p:nvPr>
        </p:nvSpPr>
        <p:spPr>
          <a:xfrm>
            <a:off x="5652120" y="1440000"/>
            <a:ext cx="2952000" cy="2365674"/>
          </a:xfrm>
        </p:spPr>
        <p:txBody>
          <a:bodyPr/>
          <a:lstStyle>
            <a:lvl1pPr>
              <a:defRPr/>
            </a:lvl1pPr>
          </a:lstStyle>
          <a:p>
            <a:pPr lvl="0"/>
            <a:r>
              <a:rPr lang="en-US" dirty="0" smtClean="0"/>
              <a:t>Optional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933482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One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39999"/>
            <a:ext cx="7704000" cy="720000"/>
          </a:xfrm>
        </p:spPr>
        <p:txBody>
          <a:bodyPr/>
          <a:lstStyle>
            <a:lvl1pPr>
              <a:lnSpc>
                <a:spcPts val="2400"/>
              </a:lnSpc>
              <a:defRPr sz="2400"/>
            </a:lvl1pPr>
          </a:lstStyle>
          <a:p>
            <a:r>
              <a:rPr lang="en-AU" noProof="0" dirty="0" smtClean="0"/>
              <a:t>Click to add heading</a:t>
            </a:r>
            <a:endParaRPr lang="en-AU" noProof="0" dirty="0"/>
          </a:p>
        </p:txBody>
      </p:sp>
      <p:sp>
        <p:nvSpPr>
          <p:cNvPr id="7" name="Date Placeholder 6"/>
          <p:cNvSpPr>
            <a:spLocks noGrp="1"/>
          </p:cNvSpPr>
          <p:nvPr>
            <p:ph type="dt" sz="half" idx="14"/>
          </p:nvPr>
        </p:nvSpPr>
        <p:spPr/>
        <p:txBody>
          <a:bodyPr/>
          <a:lstStyle/>
          <a:p>
            <a:fld id="{D9017719-728E-4E89-80CF-D488048E4C24}" type="datetime1">
              <a:rPr lang="en-AU" smtClean="0"/>
              <a:t>1/12/2015</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8" name="Picture Placeholder 4"/>
          <p:cNvSpPr>
            <a:spLocks noGrp="1"/>
          </p:cNvSpPr>
          <p:nvPr>
            <p:ph type="pic" sz="quarter" idx="20"/>
          </p:nvPr>
        </p:nvSpPr>
        <p:spPr>
          <a:xfrm>
            <a:off x="900000" y="1440170"/>
            <a:ext cx="7704000" cy="4680000"/>
          </a:xfrm>
          <a:solidFill>
            <a:schemeClr val="bg1">
              <a:lumMod val="75000"/>
            </a:schemeClr>
          </a:solidFill>
        </p:spPr>
        <p:txBody>
          <a:bodyPr/>
          <a:lstStyle>
            <a:lvl1pPr marL="0" indent="0" algn="ctr">
              <a:buNone/>
              <a:defRPr sz="1200" baseline="0"/>
            </a:lvl1pPr>
          </a:lstStyle>
          <a:p>
            <a:r>
              <a:rPr lang="en-AU" smtClean="0"/>
              <a:t>Drag picture to placeholder or click icon to add</a:t>
            </a:r>
            <a:endParaRPr lang="en-AU" dirty="0"/>
          </a:p>
        </p:txBody>
      </p:sp>
    </p:spTree>
    <p:extLst>
      <p:ext uri="{BB962C8B-B14F-4D97-AF65-F5344CB8AC3E}">
        <p14:creationId xmlns:p14="http://schemas.microsoft.com/office/powerpoint/2010/main" val="2928321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3600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900000" y="1440000"/>
            <a:ext cx="3600000" cy="4680000"/>
          </a:xfrm>
        </p:spPr>
        <p:txBody>
          <a:bodyPr vert="horz" lIns="0" tIns="0" rIns="0" bIns="0" rtlCol="0">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a:defRPr lang="en-AU" noProof="0" dirty="0"/>
            </a:lvl5pPr>
          </a:lstStyle>
          <a:p>
            <a:pPr lvl="0">
              <a:lnSpc>
                <a:spcPct val="100000"/>
              </a:lnSpc>
            </a:pPr>
            <a:r>
              <a:rPr lang="en-AU" noProof="0" dirty="0" smtClean="0"/>
              <a:t>Click to add text</a:t>
            </a:r>
          </a:p>
          <a:p>
            <a:pPr lvl="1">
              <a:lnSpc>
                <a:spcPct val="100000"/>
              </a:lnSpc>
            </a:pPr>
            <a:r>
              <a:rPr lang="en-AU" noProof="0" dirty="0" smtClean="0"/>
              <a:t>Second level</a:t>
            </a:r>
          </a:p>
          <a:p>
            <a:pPr lvl="2">
              <a:lnSpc>
                <a:spcPct val="100000"/>
              </a:lnSpc>
            </a:pPr>
            <a:r>
              <a:rPr lang="en-AU" noProof="0" dirty="0" smtClean="0"/>
              <a:t>Third level</a:t>
            </a:r>
          </a:p>
          <a:p>
            <a:pPr lvl="3">
              <a:lnSpc>
                <a:spcPct val="100000"/>
              </a:lnSpc>
            </a:pPr>
            <a:r>
              <a:rPr lang="en-AU" noProof="0" dirty="0" smtClean="0"/>
              <a:t>Fourth level</a:t>
            </a:r>
          </a:p>
          <a:p>
            <a:pPr lvl="4">
              <a:lnSpc>
                <a:spcPct val="100000"/>
              </a:lnSpc>
            </a:pPr>
            <a:r>
              <a:rPr lang="en-AU" noProof="0" dirty="0" smtClean="0"/>
              <a:t>Fifth level</a:t>
            </a:r>
            <a:endParaRPr lang="en-AU" noProof="0" dirty="0"/>
          </a:p>
        </p:txBody>
      </p:sp>
      <p:sp>
        <p:nvSpPr>
          <p:cNvPr id="7" name="Date Placeholder 6"/>
          <p:cNvSpPr>
            <a:spLocks noGrp="1"/>
          </p:cNvSpPr>
          <p:nvPr>
            <p:ph type="dt" sz="half" idx="14"/>
          </p:nvPr>
        </p:nvSpPr>
        <p:spPr/>
        <p:txBody>
          <a:bodyPr/>
          <a:lstStyle/>
          <a:p>
            <a:fld id="{635CFA8F-5B2F-4E80-A477-647EE2B20D86}" type="datetime1">
              <a:rPr lang="en-AU" smtClean="0"/>
              <a:t>1/12/2015</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5" name="Picture Placeholder 4"/>
          <p:cNvSpPr>
            <a:spLocks noGrp="1"/>
          </p:cNvSpPr>
          <p:nvPr>
            <p:ph type="pic" sz="quarter" idx="20"/>
          </p:nvPr>
        </p:nvSpPr>
        <p:spPr>
          <a:xfrm>
            <a:off x="4751462" y="540000"/>
            <a:ext cx="3852000" cy="2739429"/>
          </a:xfrm>
          <a:solidFill>
            <a:schemeClr val="bg1">
              <a:lumMod val="75000"/>
            </a:schemeClr>
          </a:solidFill>
        </p:spPr>
        <p:txBody>
          <a:bodyPr/>
          <a:lstStyle>
            <a:lvl1pPr marL="0" indent="0" algn="ctr">
              <a:buNone/>
              <a:defRPr sz="1200" baseline="0"/>
            </a:lvl1pPr>
          </a:lstStyle>
          <a:p>
            <a:r>
              <a:rPr lang="en-AU" smtClean="0"/>
              <a:t>Drag picture to placeholder or click icon to add</a:t>
            </a:r>
            <a:endParaRPr lang="en-AU" dirty="0"/>
          </a:p>
        </p:txBody>
      </p:sp>
      <p:sp>
        <p:nvSpPr>
          <p:cNvPr id="11" name="Picture Placeholder 4"/>
          <p:cNvSpPr>
            <a:spLocks noGrp="1"/>
          </p:cNvSpPr>
          <p:nvPr>
            <p:ph type="pic" sz="quarter" idx="21"/>
          </p:nvPr>
        </p:nvSpPr>
        <p:spPr>
          <a:xfrm>
            <a:off x="4751462" y="3390163"/>
            <a:ext cx="3852000" cy="2739429"/>
          </a:xfrm>
          <a:solidFill>
            <a:schemeClr val="bg1">
              <a:lumMod val="75000"/>
            </a:schemeClr>
          </a:solidFill>
        </p:spPr>
        <p:txBody>
          <a:bodyPr/>
          <a:lstStyle>
            <a:lvl1pPr marL="0" indent="0" algn="ctr">
              <a:buNone/>
              <a:defRPr sz="1200"/>
            </a:lvl1pPr>
          </a:lstStyle>
          <a:p>
            <a:r>
              <a:rPr lang="en-AU" smtClean="0"/>
              <a:t>Drag picture to placeholder or click icon to add</a:t>
            </a:r>
            <a:endParaRPr lang="en-AU" dirty="0"/>
          </a:p>
        </p:txBody>
      </p:sp>
    </p:spTree>
    <p:extLst>
      <p:ext uri="{BB962C8B-B14F-4D97-AF65-F5344CB8AC3E}">
        <p14:creationId xmlns:p14="http://schemas.microsoft.com/office/powerpoint/2010/main" val="2593461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 Key Message">
    <p:spTree>
      <p:nvGrpSpPr>
        <p:cNvPr id="1" name=""/>
        <p:cNvGrpSpPr/>
        <p:nvPr/>
      </p:nvGrpSpPr>
      <p:grpSpPr>
        <a:xfrm>
          <a:off x="0" y="0"/>
          <a:ext cx="0" cy="0"/>
          <a:chOff x="0" y="0"/>
          <a:chExt cx="0" cy="0"/>
        </a:xfrm>
      </p:grpSpPr>
      <p:sp>
        <p:nvSpPr>
          <p:cNvPr id="8" name="Picture Placeholder 7"/>
          <p:cNvSpPr>
            <a:spLocks noGrp="1"/>
          </p:cNvSpPr>
          <p:nvPr>
            <p:ph type="pic" sz="quarter" idx="23"/>
          </p:nvPr>
        </p:nvSpPr>
        <p:spPr>
          <a:xfrm>
            <a:off x="5652120" y="3935469"/>
            <a:ext cx="2952000" cy="2196000"/>
          </a:xfrm>
          <a:solidFill>
            <a:schemeClr val="bg1">
              <a:lumMod val="75000"/>
            </a:schemeClr>
          </a:solidFill>
        </p:spPr>
        <p:txBody>
          <a:bodyPr/>
          <a:lstStyle>
            <a:lvl1pPr marL="0" indent="0" algn="ctr">
              <a:buNone/>
              <a:defRPr sz="1200"/>
            </a:lvl1pPr>
          </a:lstStyle>
          <a:p>
            <a:r>
              <a:rPr lang="en-AU" smtClean="0"/>
              <a:t>Drag picture to placeholder or click icon to add</a:t>
            </a:r>
            <a:endParaRPr lang="en-AU" dirty="0"/>
          </a:p>
        </p:txBody>
      </p:sp>
      <p:sp>
        <p:nvSpPr>
          <p:cNvPr id="5" name="Picture Placeholder 4"/>
          <p:cNvSpPr>
            <a:spLocks noGrp="1"/>
          </p:cNvSpPr>
          <p:nvPr>
            <p:ph type="pic" sz="quarter" idx="22"/>
          </p:nvPr>
        </p:nvSpPr>
        <p:spPr>
          <a:xfrm>
            <a:off x="899999" y="540000"/>
            <a:ext cx="4622400" cy="5590800"/>
          </a:xfrm>
          <a:solidFill>
            <a:schemeClr val="bg1">
              <a:lumMod val="75000"/>
            </a:schemeClr>
          </a:solidFill>
        </p:spPr>
        <p:txBody>
          <a:bodyPr/>
          <a:lstStyle>
            <a:lvl1pPr marL="0" indent="0" algn="ctr">
              <a:buNone/>
              <a:defRPr sz="1200"/>
            </a:lvl1pPr>
          </a:lstStyle>
          <a:p>
            <a:r>
              <a:rPr lang="en-AU" smtClean="0"/>
              <a:t>Drag picture to placeholder or click icon to add</a:t>
            </a:r>
            <a:endParaRPr lang="en-AU" dirty="0"/>
          </a:p>
        </p:txBody>
      </p:sp>
      <p:sp>
        <p:nvSpPr>
          <p:cNvPr id="2" name="Title 1"/>
          <p:cNvSpPr>
            <a:spLocks noGrp="1"/>
          </p:cNvSpPr>
          <p:nvPr>
            <p:ph type="title" hasCustomPrompt="1"/>
          </p:nvPr>
        </p:nvSpPr>
        <p:spPr>
          <a:xfrm>
            <a:off x="5652120" y="540000"/>
            <a:ext cx="2952000" cy="3249040"/>
          </a:xfrm>
        </p:spPr>
        <p:txBody>
          <a:bodyPr/>
          <a:lstStyle>
            <a:lvl1pPr>
              <a:lnSpc>
                <a:spcPts val="2400"/>
              </a:lnSpc>
              <a:defRPr sz="2400"/>
            </a:lvl1pPr>
          </a:lstStyle>
          <a:p>
            <a:r>
              <a:rPr lang="en-AU" noProof="0" dirty="0" smtClean="0"/>
              <a:t>Click to add key message</a:t>
            </a:r>
            <a:endParaRPr lang="en-AU" noProof="0" dirty="0"/>
          </a:p>
        </p:txBody>
      </p:sp>
      <p:sp>
        <p:nvSpPr>
          <p:cNvPr id="7" name="Date Placeholder 6"/>
          <p:cNvSpPr>
            <a:spLocks noGrp="1"/>
          </p:cNvSpPr>
          <p:nvPr>
            <p:ph type="dt" sz="half" idx="14"/>
          </p:nvPr>
        </p:nvSpPr>
        <p:spPr/>
        <p:txBody>
          <a:bodyPr/>
          <a:lstStyle/>
          <a:p>
            <a:fld id="{8C596688-38AD-4E2B-8FCA-5655434545FB}" type="datetime1">
              <a:rPr lang="en-AU" smtClean="0"/>
              <a:t>1/12/2015</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4" name="Content Placeholder 3"/>
          <p:cNvSpPr>
            <a:spLocks noGrp="1"/>
          </p:cNvSpPr>
          <p:nvPr>
            <p:ph sz="quarter" idx="21" hasCustomPrompt="1"/>
          </p:nvPr>
        </p:nvSpPr>
        <p:spPr>
          <a:xfrm>
            <a:off x="5652120" y="1440000"/>
            <a:ext cx="2952000" cy="2365674"/>
          </a:xfrm>
        </p:spPr>
        <p:txBody>
          <a:bodyPr/>
          <a:lstStyle>
            <a:lvl1pPr>
              <a:defRPr/>
            </a:lvl1pPr>
          </a:lstStyle>
          <a:p>
            <a:pPr lvl="0"/>
            <a:r>
              <a:rPr lang="en-US" dirty="0" smtClean="0"/>
              <a:t>Optional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1345773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2" y="540000"/>
            <a:ext cx="7704000" cy="720000"/>
          </a:xfrm>
        </p:spPr>
        <p:txBody>
          <a:bodyPr/>
          <a:lstStyle>
            <a:lvl1pPr>
              <a:defRPr/>
            </a:lvl1pPr>
          </a:lstStyle>
          <a:p>
            <a:r>
              <a:rPr lang="en-AU" noProof="0" dirty="0" smtClean="0"/>
              <a:t>Click to add heading</a:t>
            </a:r>
            <a:endParaRPr lang="en-AU" noProof="0" dirty="0"/>
          </a:p>
        </p:txBody>
      </p:sp>
      <p:sp>
        <p:nvSpPr>
          <p:cNvPr id="7" name="Date Placeholder 6"/>
          <p:cNvSpPr>
            <a:spLocks noGrp="1"/>
          </p:cNvSpPr>
          <p:nvPr>
            <p:ph type="dt" sz="half" idx="10"/>
          </p:nvPr>
        </p:nvSpPr>
        <p:spPr/>
        <p:txBody>
          <a:bodyPr/>
          <a:lstStyle/>
          <a:p>
            <a:fld id="{86B1A661-C1C7-4817-9AA4-05E9F139B68B}" type="datetime1">
              <a:rPr lang="en-AU" smtClean="0"/>
              <a:t>1/12/2015</a:t>
            </a:fld>
            <a:endParaRPr lang="en-AU" dirty="0"/>
          </a:p>
        </p:txBody>
      </p:sp>
      <p:sp>
        <p:nvSpPr>
          <p:cNvPr id="8" name="Footer Placeholder 7"/>
          <p:cNvSpPr>
            <a:spLocks noGrp="1"/>
          </p:cNvSpPr>
          <p:nvPr>
            <p:ph type="ftr" sz="quarter" idx="11"/>
          </p:nvPr>
        </p:nvSpPr>
        <p:spPr/>
        <p:txBody>
          <a:bodyPr/>
          <a:lstStyle/>
          <a:p>
            <a:r>
              <a:rPr lang="en-GB" smtClean="0"/>
              <a:t>INSERT FACULTY NAME IN FOOTER</a:t>
            </a:r>
            <a:endParaRPr lang="en-AU" dirty="0"/>
          </a:p>
        </p:txBody>
      </p:sp>
      <p:sp>
        <p:nvSpPr>
          <p:cNvPr id="9" name="Slide Number Placeholder 8"/>
          <p:cNvSpPr>
            <a:spLocks noGrp="1"/>
          </p:cNvSpPr>
          <p:nvPr>
            <p:ph type="sldNum" sz="quarter" idx="12"/>
          </p:nvPr>
        </p:nvSpPr>
        <p:spPr/>
        <p:txBody>
          <a:bodyPr/>
          <a:lstStyle/>
          <a:p>
            <a:fld id="{1DEBBDC7-4A1B-43E6-8DA6-58148E08E8A6}" type="slidenum">
              <a:rPr lang="en-AU" smtClean="0"/>
              <a:pPr/>
              <a:t>‹#›</a:t>
            </a:fld>
            <a:endParaRPr lang="en-AU" dirty="0"/>
          </a:p>
        </p:txBody>
      </p:sp>
    </p:spTree>
    <p:extLst>
      <p:ext uri="{BB962C8B-B14F-4D97-AF65-F5344CB8AC3E}">
        <p14:creationId xmlns:p14="http://schemas.microsoft.com/office/powerpoint/2010/main" val="3211885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s + Pictur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7704000" cy="547853"/>
          </a:xfrm>
        </p:spPr>
        <p:txBody>
          <a:bodyPr/>
          <a:lstStyle>
            <a:lvl1pPr>
              <a:defRPr>
                <a:solidFill>
                  <a:schemeClr val="bg1"/>
                </a:solidFill>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900000" y="1440000"/>
            <a:ext cx="4124487" cy="4680000"/>
          </a:xfrm>
        </p:spPr>
        <p:txBody>
          <a:bodyPr/>
          <a:lstStyle>
            <a:lvl1pPr>
              <a:lnSpc>
                <a:spcPct val="100000"/>
              </a:lnSpc>
              <a:spcBef>
                <a:spcPts val="600"/>
              </a:spcBef>
              <a:defRPr sz="1800">
                <a:solidFill>
                  <a:schemeClr val="bg1"/>
                </a:solidFill>
              </a:defRPr>
            </a:lvl1pPr>
            <a:lvl2pPr>
              <a:lnSpc>
                <a:spcPct val="100000"/>
              </a:lnSpc>
              <a:defRPr sz="1800">
                <a:solidFill>
                  <a:schemeClr val="bg1"/>
                </a:solidFill>
              </a:defRPr>
            </a:lvl2pPr>
            <a:lvl3pPr>
              <a:lnSpc>
                <a:spcPct val="100000"/>
              </a:lnSpc>
              <a:defRPr sz="1800">
                <a:solidFill>
                  <a:schemeClr val="bg1"/>
                </a:solidFill>
              </a:defRPr>
            </a:lvl3pPr>
            <a:lvl4pPr>
              <a:lnSpc>
                <a:spcPct val="100000"/>
              </a:lnSpc>
              <a:defRPr sz="1800">
                <a:solidFill>
                  <a:schemeClr val="bg1"/>
                </a:solidFill>
              </a:defRPr>
            </a:lvl4pPr>
            <a:lvl5pPr>
              <a:lnSpc>
                <a:spcPct val="100000"/>
              </a:lnSpc>
              <a:defRPr sz="1800">
                <a:solidFill>
                  <a:schemeClr val="bg1"/>
                </a:solidFill>
              </a:defRPr>
            </a:lvl5pPr>
          </a:lstStyle>
          <a:p>
            <a:pPr lvl="0"/>
            <a:r>
              <a:rPr lang="en-AU" noProof="0" dirty="0" smtClean="0"/>
              <a:t>Click to add text</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AU" noProof="0" dirty="0"/>
          </a:p>
        </p:txBody>
      </p:sp>
      <p:sp>
        <p:nvSpPr>
          <p:cNvPr id="4" name="Date Placeholder 3"/>
          <p:cNvSpPr>
            <a:spLocks noGrp="1"/>
          </p:cNvSpPr>
          <p:nvPr>
            <p:ph type="dt" sz="half" idx="10"/>
          </p:nvPr>
        </p:nvSpPr>
        <p:spPr/>
        <p:txBody>
          <a:bodyPr/>
          <a:lstStyle>
            <a:lvl1pPr>
              <a:defRPr>
                <a:solidFill>
                  <a:schemeClr val="bg1"/>
                </a:solidFill>
              </a:defRPr>
            </a:lvl1pPr>
          </a:lstStyle>
          <a:p>
            <a:fld id="{535651B9-9CD3-47E2-AC46-071A29E392CD}" type="datetime1">
              <a:rPr lang="en-AU" smtClean="0"/>
              <a:t>1/12/2015</a:t>
            </a:fld>
            <a:endParaRPr lang="en-AU"/>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INSERT FACULTY NAME IN FOOTER</a:t>
            </a:r>
            <a:endParaRPr lang="en-AU"/>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DEBBDC7-4A1B-43E6-8DA6-58148E08E8A6}" type="slidenum">
              <a:rPr lang="en-AU" smtClean="0"/>
              <a:pPr/>
              <a:t>‹#›</a:t>
            </a:fld>
            <a:endParaRPr lang="en-AU"/>
          </a:p>
        </p:txBody>
      </p:sp>
      <p:sp>
        <p:nvSpPr>
          <p:cNvPr id="9" name="Picture Placeholder 8"/>
          <p:cNvSpPr>
            <a:spLocks noGrp="1"/>
          </p:cNvSpPr>
          <p:nvPr>
            <p:ph type="pic" sz="quarter" idx="13" hasCustomPrompt="1"/>
          </p:nvPr>
        </p:nvSpPr>
        <p:spPr>
          <a:xfrm>
            <a:off x="5307291" y="1440000"/>
            <a:ext cx="3297157" cy="2758861"/>
          </a:xfrm>
          <a:noFill/>
        </p:spPr>
        <p:txBody>
          <a:bodyPr/>
          <a:lstStyle>
            <a:lvl1pPr marL="0" indent="0" algn="ctr">
              <a:buNone/>
              <a:defRPr sz="1200" baseline="0">
                <a:solidFill>
                  <a:schemeClr val="bg1"/>
                </a:solidFill>
              </a:defRPr>
            </a:lvl1pPr>
          </a:lstStyle>
          <a:p>
            <a:r>
              <a:rPr lang="en-US" dirty="0" smtClean="0"/>
              <a:t>Optional: click icon to add picture</a:t>
            </a:r>
            <a:endParaRPr lang="en-AU" dirty="0"/>
          </a:p>
        </p:txBody>
      </p:sp>
      <p:cxnSp>
        <p:nvCxnSpPr>
          <p:cNvPr id="11" name="Straight Connector 10"/>
          <p:cNvCxnSpPr/>
          <p:nvPr userDrawn="1"/>
        </p:nvCxnSpPr>
        <p:spPr>
          <a:xfrm>
            <a:off x="896938" y="6412152"/>
            <a:ext cx="772001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5928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15BB3C-8D8E-492F-97C7-095B2732FE6B}" type="datetime1">
              <a:rPr lang="en-AU" smtClean="0"/>
              <a:t>1/12/2015</a:t>
            </a:fld>
            <a:endParaRPr lang="en-AU"/>
          </a:p>
        </p:txBody>
      </p:sp>
      <p:sp>
        <p:nvSpPr>
          <p:cNvPr id="3" name="Footer Placeholder 2"/>
          <p:cNvSpPr>
            <a:spLocks noGrp="1"/>
          </p:cNvSpPr>
          <p:nvPr>
            <p:ph type="ftr" sz="quarter" idx="11"/>
          </p:nvPr>
        </p:nvSpPr>
        <p:spPr/>
        <p:txBody>
          <a:bodyPr/>
          <a:lstStyle/>
          <a:p>
            <a:r>
              <a:rPr lang="en-GB" smtClean="0"/>
              <a:t>INSERT FACULTY NAME IN FOOTER</a:t>
            </a:r>
            <a:endParaRPr lang="en-AU"/>
          </a:p>
        </p:txBody>
      </p:sp>
      <p:sp>
        <p:nvSpPr>
          <p:cNvPr id="4" name="Slide Number Placeholder 3"/>
          <p:cNvSpPr>
            <a:spLocks noGrp="1"/>
          </p:cNvSpPr>
          <p:nvPr>
            <p:ph type="sldNum" sz="quarter" idx="12"/>
          </p:nvPr>
        </p:nvSpPr>
        <p:spPr/>
        <p:txBody>
          <a:bodyPr/>
          <a:lstStyle/>
          <a:p>
            <a:fld id="{1DEBBDC7-4A1B-43E6-8DA6-58148E08E8A6}" type="slidenum">
              <a:rPr lang="en-AU" smtClean="0"/>
              <a:t>‹#›</a:t>
            </a:fld>
            <a:endParaRPr lang="en-AU"/>
          </a:p>
        </p:txBody>
      </p:sp>
    </p:spTree>
    <p:extLst>
      <p:ext uri="{BB962C8B-B14F-4D97-AF65-F5344CB8AC3E}">
        <p14:creationId xmlns:p14="http://schemas.microsoft.com/office/powerpoint/2010/main" val="56937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592" y="540000"/>
            <a:ext cx="7704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899592" y="1440000"/>
            <a:ext cx="7704000" cy="4509280"/>
          </a:xfrm>
        </p:spPr>
        <p:txBody>
          <a:bodyPr/>
          <a:lstStyle>
            <a:lvl1pPr>
              <a:lnSpc>
                <a:spcPct val="100000"/>
              </a:lnSpc>
              <a:spcBef>
                <a:spcPts val="1200"/>
              </a:spcBef>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dirty="0" smtClean="0"/>
              <a:t>Click to add text</a:t>
            </a:r>
          </a:p>
          <a:p>
            <a:pPr lvl="1"/>
            <a:r>
              <a:rPr lang="en-AU" noProof="0" dirty="0" smtClean="0"/>
              <a:t>Second level</a:t>
            </a:r>
          </a:p>
          <a:p>
            <a:pPr lvl="2"/>
            <a:r>
              <a:rPr lang="en-AU" noProof="0" dirty="0" smtClean="0"/>
              <a:t>Third level</a:t>
            </a:r>
          </a:p>
          <a:p>
            <a:pPr lvl="3"/>
            <a:r>
              <a:rPr lang="en-AU" noProof="0" dirty="0" smtClean="0"/>
              <a:t>Fourth level</a:t>
            </a:r>
          </a:p>
          <a:p>
            <a:pPr lvl="4"/>
            <a:r>
              <a:rPr lang="en-AU" noProof="0" dirty="0" smtClean="0"/>
              <a:t>Fifth level</a:t>
            </a:r>
            <a:endParaRPr lang="en-AU" noProof="0" dirty="0"/>
          </a:p>
        </p:txBody>
      </p:sp>
      <p:sp>
        <p:nvSpPr>
          <p:cNvPr id="7" name="Date Placeholder 6"/>
          <p:cNvSpPr>
            <a:spLocks noGrp="1"/>
          </p:cNvSpPr>
          <p:nvPr>
            <p:ph type="dt" sz="half" idx="10"/>
          </p:nvPr>
        </p:nvSpPr>
        <p:spPr/>
        <p:txBody>
          <a:bodyPr/>
          <a:lstStyle/>
          <a:p>
            <a:fld id="{8D16705F-C14F-468D-866A-E0CE59D3F32F}" type="datetime1">
              <a:rPr lang="en-AU" smtClean="0"/>
              <a:t>1/12/2015</a:t>
            </a:fld>
            <a:endParaRPr lang="en-AU" dirty="0"/>
          </a:p>
        </p:txBody>
      </p:sp>
      <p:sp>
        <p:nvSpPr>
          <p:cNvPr id="8" name="Footer Placeholder 7"/>
          <p:cNvSpPr>
            <a:spLocks noGrp="1"/>
          </p:cNvSpPr>
          <p:nvPr>
            <p:ph type="ftr" sz="quarter" idx="11"/>
          </p:nvPr>
        </p:nvSpPr>
        <p:spPr/>
        <p:txBody>
          <a:bodyPr/>
          <a:lstStyle/>
          <a:p>
            <a:r>
              <a:rPr lang="en-GB" smtClean="0"/>
              <a:t>INSERT FACULTY NAME IN FOOTER</a:t>
            </a:r>
            <a:endParaRPr lang="en-AU" dirty="0"/>
          </a:p>
        </p:txBody>
      </p:sp>
      <p:sp>
        <p:nvSpPr>
          <p:cNvPr id="9" name="Slide Number Placeholder 8"/>
          <p:cNvSpPr>
            <a:spLocks noGrp="1"/>
          </p:cNvSpPr>
          <p:nvPr>
            <p:ph type="sldNum" sz="quarter" idx="12"/>
          </p:nvPr>
        </p:nvSpPr>
        <p:spPr/>
        <p:txBody>
          <a:bodyPr/>
          <a:lstStyle/>
          <a:p>
            <a:fld id="{1DEBBDC7-4A1B-43E6-8DA6-58148E08E8A6}" type="slidenum">
              <a:rPr lang="en-AU" smtClean="0"/>
              <a:pPr/>
              <a:t>‹#›</a:t>
            </a:fld>
            <a:endParaRPr lang="en-AU" dirty="0"/>
          </a:p>
        </p:txBody>
      </p:sp>
      <p:pic>
        <p:nvPicPr>
          <p:cNvPr id="11" name="Picture 10" descr="C:\Users\trudis0\Desktop\UTAS_IMAS Logo_RGB_v2.pn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99592" y="6021288"/>
            <a:ext cx="2781300" cy="351790"/>
          </a:xfrm>
          <a:prstGeom prst="rect">
            <a:avLst/>
          </a:prstGeom>
          <a:noFill/>
          <a:ln>
            <a:noFill/>
          </a:ln>
        </p:spPr>
      </p:pic>
    </p:spTree>
    <p:extLst>
      <p:ext uri="{BB962C8B-B14F-4D97-AF65-F5344CB8AC3E}">
        <p14:creationId xmlns:p14="http://schemas.microsoft.com/office/powerpoint/2010/main" val="390395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ntr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7704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900000" y="1440000"/>
            <a:ext cx="3600000" cy="4581288"/>
          </a:xfrm>
        </p:spPr>
        <p:txBody>
          <a:bodyPr vert="horz" lIns="0" tIns="0" rIns="0" bIns="0" rtlCol="0">
            <a:noAutofit/>
          </a:bodyPr>
          <a:lstStyle>
            <a:lvl1pPr marL="0" indent="0">
              <a:buNone/>
              <a:defRPr lang="en-AU" sz="2400" noProof="0" dirty="0" smtClean="0"/>
            </a:lvl1pPr>
            <a:lvl2pPr marL="266700" indent="-266700">
              <a:defRPr lang="en-AU" sz="2400" noProof="0" dirty="0" smtClean="0"/>
            </a:lvl2pPr>
            <a:lvl3pPr marL="541338" indent="-274638">
              <a:defRPr lang="en-AU" sz="2400" noProof="0" dirty="0" smtClean="0"/>
            </a:lvl3pPr>
            <a:lvl4pPr marL="808038" indent="-266700">
              <a:defRPr lang="en-AU" sz="2400" noProof="0" dirty="0" smtClean="0"/>
            </a:lvl4pPr>
            <a:lvl5pPr marL="1074738" indent="-266700">
              <a:defRPr lang="en-AU" sz="2400" noProof="0" dirty="0"/>
            </a:lvl5pPr>
          </a:lstStyle>
          <a:p>
            <a:pPr lvl="0">
              <a:lnSpc>
                <a:spcPct val="100000"/>
              </a:lnSpc>
            </a:pPr>
            <a:r>
              <a:rPr lang="en-AU" noProof="0" dirty="0" smtClean="0"/>
              <a:t>Click to add a short introductory paragraph</a:t>
            </a:r>
          </a:p>
          <a:p>
            <a:pPr lvl="1">
              <a:lnSpc>
                <a:spcPct val="100000"/>
              </a:lnSpc>
            </a:pPr>
            <a:r>
              <a:rPr lang="en-AU" noProof="0" dirty="0" smtClean="0"/>
              <a:t>Second level</a:t>
            </a:r>
          </a:p>
          <a:p>
            <a:pPr lvl="2">
              <a:lnSpc>
                <a:spcPct val="100000"/>
              </a:lnSpc>
            </a:pPr>
            <a:r>
              <a:rPr lang="en-AU" noProof="0" dirty="0" smtClean="0"/>
              <a:t>Third level</a:t>
            </a:r>
          </a:p>
          <a:p>
            <a:pPr lvl="3">
              <a:lnSpc>
                <a:spcPct val="100000"/>
              </a:lnSpc>
            </a:pPr>
            <a:r>
              <a:rPr lang="en-AU" noProof="0" dirty="0" smtClean="0"/>
              <a:t>Fourth level</a:t>
            </a:r>
          </a:p>
          <a:p>
            <a:pPr lvl="4">
              <a:lnSpc>
                <a:spcPct val="100000"/>
              </a:lnSpc>
            </a:pPr>
            <a:r>
              <a:rPr lang="en-AU" noProof="0" dirty="0" smtClean="0"/>
              <a:t>Fifth level</a:t>
            </a:r>
            <a:endParaRPr lang="en-AU" noProof="0" dirty="0"/>
          </a:p>
        </p:txBody>
      </p:sp>
      <p:sp>
        <p:nvSpPr>
          <p:cNvPr id="8" name="Text Placeholder 7"/>
          <p:cNvSpPr>
            <a:spLocks noGrp="1"/>
          </p:cNvSpPr>
          <p:nvPr>
            <p:ph type="body" sz="quarter" idx="13" hasCustomPrompt="1"/>
          </p:nvPr>
        </p:nvSpPr>
        <p:spPr>
          <a:xfrm>
            <a:off x="4751462" y="1440000"/>
            <a:ext cx="3852000" cy="4581288"/>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lnSpc>
                <a:spcPct val="100000"/>
              </a:lnSpc>
            </a:pPr>
            <a:r>
              <a:rPr lang="en-US" dirty="0" smtClean="0"/>
              <a:t>Click to add text</a:t>
            </a:r>
          </a:p>
          <a:p>
            <a:pPr lvl="1">
              <a:lnSpc>
                <a:spcPct val="100000"/>
              </a:lnSpc>
            </a:pPr>
            <a:r>
              <a:rPr lang="en-US" dirty="0" smtClean="0"/>
              <a:t>Second level</a:t>
            </a:r>
          </a:p>
          <a:p>
            <a:pPr lvl="2">
              <a:lnSpc>
                <a:spcPct val="100000"/>
              </a:lnSpc>
            </a:pPr>
            <a:r>
              <a:rPr lang="en-US" dirty="0" smtClean="0"/>
              <a:t>Third level</a:t>
            </a:r>
          </a:p>
          <a:p>
            <a:pPr lvl="3">
              <a:lnSpc>
                <a:spcPct val="100000"/>
              </a:lnSpc>
            </a:pPr>
            <a:r>
              <a:rPr lang="en-US" dirty="0" smtClean="0"/>
              <a:t>Fourth level</a:t>
            </a:r>
          </a:p>
          <a:p>
            <a:pPr lvl="4">
              <a:lnSpc>
                <a:spcPct val="100000"/>
              </a:lnSpc>
            </a:pPr>
            <a:r>
              <a:rPr lang="en-US" dirty="0" smtClean="0"/>
              <a:t>Fifth level</a:t>
            </a:r>
            <a:endParaRPr lang="en-AU" dirty="0"/>
          </a:p>
        </p:txBody>
      </p:sp>
      <p:sp>
        <p:nvSpPr>
          <p:cNvPr id="9" name="Date Placeholder 8"/>
          <p:cNvSpPr>
            <a:spLocks noGrp="1"/>
          </p:cNvSpPr>
          <p:nvPr>
            <p:ph type="dt" sz="half" idx="14"/>
          </p:nvPr>
        </p:nvSpPr>
        <p:spPr/>
        <p:txBody>
          <a:bodyPr/>
          <a:lstStyle/>
          <a:p>
            <a:fld id="{D71455EF-72B8-4EBE-A1FC-D8B3BB072A1C}" type="datetime1">
              <a:rPr lang="en-AU" smtClean="0"/>
              <a:t>1/12/2015</a:t>
            </a:fld>
            <a:endParaRPr lang="en-AU" dirty="0"/>
          </a:p>
        </p:txBody>
      </p:sp>
      <p:sp>
        <p:nvSpPr>
          <p:cNvPr id="10" name="Footer Placeholder 9"/>
          <p:cNvSpPr>
            <a:spLocks noGrp="1"/>
          </p:cNvSpPr>
          <p:nvPr>
            <p:ph type="ftr" sz="quarter" idx="15"/>
          </p:nvPr>
        </p:nvSpPr>
        <p:spPr/>
        <p:txBody>
          <a:bodyPr/>
          <a:lstStyle/>
          <a:p>
            <a:r>
              <a:rPr lang="en-GB" smtClean="0"/>
              <a:t>INSERT FACULTY NAME IN FOOTER</a:t>
            </a:r>
            <a:endParaRPr lang="en-AU" dirty="0"/>
          </a:p>
        </p:txBody>
      </p:sp>
      <p:sp>
        <p:nvSpPr>
          <p:cNvPr id="11" name="Slide Number Placeholder 10"/>
          <p:cNvSpPr>
            <a:spLocks noGrp="1"/>
          </p:cNvSpPr>
          <p:nvPr>
            <p:ph type="sldNum" sz="quarter" idx="16"/>
          </p:nvPr>
        </p:nvSpPr>
        <p:spPr/>
        <p:txBody>
          <a:bodyPr/>
          <a:lstStyle/>
          <a:p>
            <a:fld id="{1DEBBDC7-4A1B-43E6-8DA6-58148E08E8A6}" type="slidenum">
              <a:rPr lang="en-AU" smtClean="0"/>
              <a:pPr/>
              <a:t>‹#›</a:t>
            </a:fld>
            <a:endParaRPr lang="en-AU" dirty="0"/>
          </a:p>
        </p:txBody>
      </p:sp>
      <p:pic>
        <p:nvPicPr>
          <p:cNvPr id="12" name="Picture 11" descr="C:\Users\trudis0\Desktop\UTAS_IMAS Logo_RGB_v2.pn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99592" y="6021288"/>
            <a:ext cx="2781300" cy="351790"/>
          </a:xfrm>
          <a:prstGeom prst="rect">
            <a:avLst/>
          </a:prstGeom>
          <a:noFill/>
          <a:ln>
            <a:noFill/>
          </a:ln>
        </p:spPr>
      </p:pic>
    </p:spTree>
    <p:extLst>
      <p:ext uri="{BB962C8B-B14F-4D97-AF65-F5344CB8AC3E}">
        <p14:creationId xmlns:p14="http://schemas.microsoft.com/office/powerpoint/2010/main" val="3886131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7704000" cy="720000"/>
          </a:xfrm>
        </p:spPr>
        <p:txBody>
          <a:bodyPr/>
          <a:lstStyle>
            <a:lvl1pPr>
              <a:lnSpc>
                <a:spcPts val="2400"/>
              </a:lnSpc>
              <a:defRPr sz="2400"/>
            </a:lvl1pPr>
          </a:lstStyle>
          <a:p>
            <a:r>
              <a:rPr lang="en-AU" noProof="0" dirty="0" smtClean="0"/>
              <a:t>Click to add heading</a:t>
            </a:r>
            <a:endParaRPr lang="en-AU" noProof="0" dirty="0"/>
          </a:p>
        </p:txBody>
      </p:sp>
      <p:sp>
        <p:nvSpPr>
          <p:cNvPr id="7" name="Date Placeholder 6"/>
          <p:cNvSpPr>
            <a:spLocks noGrp="1"/>
          </p:cNvSpPr>
          <p:nvPr>
            <p:ph type="dt" sz="half" idx="14"/>
          </p:nvPr>
        </p:nvSpPr>
        <p:spPr/>
        <p:txBody>
          <a:bodyPr/>
          <a:lstStyle/>
          <a:p>
            <a:fld id="{450098F7-80D1-4358-8065-5CF8E28A0E6D}" type="datetime1">
              <a:rPr lang="en-AU" smtClean="0"/>
              <a:t>1/12/2015</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13" name="Content Placeholder 12"/>
          <p:cNvSpPr>
            <a:spLocks noGrp="1"/>
          </p:cNvSpPr>
          <p:nvPr>
            <p:ph sz="quarter" idx="18" hasCustomPrompt="1"/>
          </p:nvPr>
        </p:nvSpPr>
        <p:spPr>
          <a:xfrm>
            <a:off x="900000" y="1440000"/>
            <a:ext cx="7704000" cy="4509280"/>
          </a:xfrm>
          <a:solidFill>
            <a:schemeClr val="accent6"/>
          </a:solidFill>
        </p:spPr>
        <p:txBody>
          <a:bodyPr/>
          <a:lstStyle>
            <a:lvl1pPr marL="0" indent="0" algn="ctr">
              <a:buNone/>
              <a:defRPr sz="1200" baseline="0"/>
            </a:lvl1pPr>
            <a:lvl2pPr>
              <a:defRPr sz="1200"/>
            </a:lvl2pPr>
            <a:lvl3pPr>
              <a:defRPr sz="1200"/>
            </a:lvl3pPr>
            <a:lvl4pPr>
              <a:defRPr sz="1200"/>
            </a:lvl4pPr>
            <a:lvl5pPr>
              <a:defRPr sz="1200"/>
            </a:lvl5pPr>
          </a:lstStyle>
          <a:p>
            <a:pPr lvl="0"/>
            <a:r>
              <a:rPr lang="en-US" dirty="0" smtClean="0"/>
              <a:t>Click icon to add picture, table, chart or diagram</a:t>
            </a:r>
          </a:p>
        </p:txBody>
      </p:sp>
      <p:pic>
        <p:nvPicPr>
          <p:cNvPr id="8" name="Picture 7" descr="C:\Users\trudis0\Desktop\UTAS_IMAS Logo_RGB_v2.pn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99592" y="6021288"/>
            <a:ext cx="2781300" cy="351790"/>
          </a:xfrm>
          <a:prstGeom prst="rect">
            <a:avLst/>
          </a:prstGeom>
          <a:noFill/>
          <a:ln>
            <a:noFill/>
          </a:ln>
        </p:spPr>
      </p:pic>
    </p:spTree>
    <p:extLst>
      <p:ext uri="{BB962C8B-B14F-4D97-AF65-F5344CB8AC3E}">
        <p14:creationId xmlns:p14="http://schemas.microsoft.com/office/powerpoint/2010/main" val="1652764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Obje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0000" y="540000"/>
            <a:ext cx="3600000" cy="720000"/>
          </a:xfrm>
        </p:spPr>
        <p:txBody>
          <a:bodyPr/>
          <a:lstStyle>
            <a:lvl1pPr>
              <a:defRPr/>
            </a:lvl1pPr>
          </a:lstStyle>
          <a:p>
            <a:r>
              <a:rPr lang="en-AU" noProof="0" dirty="0" smtClean="0"/>
              <a:t>Click to add heading</a:t>
            </a:r>
            <a:endParaRPr lang="en-AU" noProof="0" dirty="0"/>
          </a:p>
        </p:txBody>
      </p:sp>
      <p:sp>
        <p:nvSpPr>
          <p:cNvPr id="3" name="Content Placeholder 2"/>
          <p:cNvSpPr>
            <a:spLocks noGrp="1"/>
          </p:cNvSpPr>
          <p:nvPr>
            <p:ph idx="1" hasCustomPrompt="1"/>
          </p:nvPr>
        </p:nvSpPr>
        <p:spPr>
          <a:xfrm>
            <a:off x="900000" y="1440000"/>
            <a:ext cx="3600000" cy="4509280"/>
          </a:xfrm>
        </p:spPr>
        <p:txBody>
          <a:bodyPr vert="horz" lIns="0" tIns="0" rIns="0" bIns="0" rtlCol="0">
            <a:noAutofit/>
          </a:bodyPr>
          <a:lstStyle>
            <a:lvl1pPr>
              <a:defRPr lang="en-AU" noProof="0" dirty="0" smtClean="0"/>
            </a:lvl1pPr>
            <a:lvl2pPr>
              <a:defRPr lang="en-AU" noProof="0" dirty="0" smtClean="0"/>
            </a:lvl2pPr>
            <a:lvl3pPr>
              <a:defRPr lang="en-AU" noProof="0" dirty="0" smtClean="0"/>
            </a:lvl3pPr>
            <a:lvl4pPr>
              <a:defRPr lang="en-AU" noProof="0" dirty="0" smtClean="0"/>
            </a:lvl4pPr>
            <a:lvl5pPr>
              <a:defRPr lang="en-AU" noProof="0" dirty="0"/>
            </a:lvl5pPr>
          </a:lstStyle>
          <a:p>
            <a:pPr lvl="0">
              <a:lnSpc>
                <a:spcPct val="100000"/>
              </a:lnSpc>
            </a:pPr>
            <a:r>
              <a:rPr lang="en-AU" noProof="0" dirty="0" smtClean="0"/>
              <a:t>Click to add text</a:t>
            </a:r>
          </a:p>
          <a:p>
            <a:pPr lvl="1">
              <a:lnSpc>
                <a:spcPct val="100000"/>
              </a:lnSpc>
            </a:pPr>
            <a:r>
              <a:rPr lang="en-AU" noProof="0" dirty="0" smtClean="0"/>
              <a:t>Second level</a:t>
            </a:r>
          </a:p>
          <a:p>
            <a:pPr lvl="2">
              <a:lnSpc>
                <a:spcPct val="100000"/>
              </a:lnSpc>
            </a:pPr>
            <a:r>
              <a:rPr lang="en-AU" noProof="0" dirty="0" smtClean="0"/>
              <a:t>Third level</a:t>
            </a:r>
          </a:p>
          <a:p>
            <a:pPr lvl="3">
              <a:lnSpc>
                <a:spcPct val="100000"/>
              </a:lnSpc>
            </a:pPr>
            <a:r>
              <a:rPr lang="en-AU" noProof="0" dirty="0" smtClean="0"/>
              <a:t>Fourth level</a:t>
            </a:r>
          </a:p>
          <a:p>
            <a:pPr lvl="4">
              <a:lnSpc>
                <a:spcPct val="100000"/>
              </a:lnSpc>
            </a:pPr>
            <a:r>
              <a:rPr lang="en-AU" noProof="0" dirty="0" smtClean="0"/>
              <a:t>Fifth level</a:t>
            </a:r>
            <a:endParaRPr lang="en-AU" noProof="0" dirty="0"/>
          </a:p>
        </p:txBody>
      </p:sp>
      <p:sp>
        <p:nvSpPr>
          <p:cNvPr id="7" name="Date Placeholder 6"/>
          <p:cNvSpPr>
            <a:spLocks noGrp="1"/>
          </p:cNvSpPr>
          <p:nvPr>
            <p:ph type="dt" sz="half" idx="14"/>
          </p:nvPr>
        </p:nvSpPr>
        <p:spPr/>
        <p:txBody>
          <a:bodyPr/>
          <a:lstStyle/>
          <a:p>
            <a:fld id="{F6506102-D0D1-4800-BD34-F97A3394E14F}" type="datetime1">
              <a:rPr lang="en-AU" smtClean="0"/>
              <a:t>1/12/2015</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6" name="Content Placeholder 5"/>
          <p:cNvSpPr>
            <a:spLocks noGrp="1"/>
          </p:cNvSpPr>
          <p:nvPr>
            <p:ph sz="quarter" idx="22" hasCustomPrompt="1"/>
          </p:nvPr>
        </p:nvSpPr>
        <p:spPr>
          <a:xfrm>
            <a:off x="4751462" y="540000"/>
            <a:ext cx="3852000" cy="2736000"/>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sp>
        <p:nvSpPr>
          <p:cNvPr id="12" name="Content Placeholder 5"/>
          <p:cNvSpPr>
            <a:spLocks noGrp="1"/>
          </p:cNvSpPr>
          <p:nvPr>
            <p:ph sz="quarter" idx="23" hasCustomPrompt="1"/>
          </p:nvPr>
        </p:nvSpPr>
        <p:spPr>
          <a:xfrm>
            <a:off x="4751462" y="3384000"/>
            <a:ext cx="3852000" cy="2565280"/>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pic>
        <p:nvPicPr>
          <p:cNvPr id="11" name="Picture 10" descr="C:\Users\trudis0\Desktop\UTAS_IMAS Logo_RGB_v2.pn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99592" y="6021288"/>
            <a:ext cx="2781300" cy="351790"/>
          </a:xfrm>
          <a:prstGeom prst="rect">
            <a:avLst/>
          </a:prstGeom>
          <a:noFill/>
          <a:ln>
            <a:noFill/>
          </a:ln>
        </p:spPr>
      </p:pic>
    </p:spTree>
    <p:extLst>
      <p:ext uri="{BB962C8B-B14F-4D97-AF65-F5344CB8AC3E}">
        <p14:creationId xmlns:p14="http://schemas.microsoft.com/office/powerpoint/2010/main" val="393086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 + Key Mess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52120" y="540000"/>
            <a:ext cx="2952000" cy="3249040"/>
          </a:xfrm>
        </p:spPr>
        <p:txBody>
          <a:bodyPr/>
          <a:lstStyle>
            <a:lvl1pPr>
              <a:lnSpc>
                <a:spcPts val="2400"/>
              </a:lnSpc>
              <a:defRPr sz="2400"/>
            </a:lvl1pPr>
          </a:lstStyle>
          <a:p>
            <a:r>
              <a:rPr lang="en-AU" noProof="0" dirty="0" smtClean="0"/>
              <a:t>Click to add key message</a:t>
            </a:r>
            <a:endParaRPr lang="en-AU" noProof="0" dirty="0"/>
          </a:p>
        </p:txBody>
      </p:sp>
      <p:sp>
        <p:nvSpPr>
          <p:cNvPr id="7" name="Date Placeholder 6"/>
          <p:cNvSpPr>
            <a:spLocks noGrp="1"/>
          </p:cNvSpPr>
          <p:nvPr>
            <p:ph type="dt" sz="half" idx="14"/>
          </p:nvPr>
        </p:nvSpPr>
        <p:spPr/>
        <p:txBody>
          <a:bodyPr/>
          <a:lstStyle/>
          <a:p>
            <a:fld id="{D8BC88C4-213F-4D14-85A7-29C724D84074}" type="datetime1">
              <a:rPr lang="en-AU" smtClean="0"/>
              <a:t>1/12/2015</a:t>
            </a:fld>
            <a:endParaRPr lang="en-AU" dirty="0"/>
          </a:p>
        </p:txBody>
      </p:sp>
      <p:sp>
        <p:nvSpPr>
          <p:cNvPr id="9" name="Footer Placeholder 8"/>
          <p:cNvSpPr>
            <a:spLocks noGrp="1"/>
          </p:cNvSpPr>
          <p:nvPr>
            <p:ph type="ftr" sz="quarter" idx="15"/>
          </p:nvPr>
        </p:nvSpPr>
        <p:spPr/>
        <p:txBody>
          <a:bodyPr/>
          <a:lstStyle/>
          <a:p>
            <a:r>
              <a:rPr lang="en-GB" smtClean="0"/>
              <a:t>INSERT FACULTY NAME IN FOOTER</a:t>
            </a:r>
            <a:endParaRPr lang="en-AU" dirty="0"/>
          </a:p>
        </p:txBody>
      </p:sp>
      <p:sp>
        <p:nvSpPr>
          <p:cNvPr id="10" name="Slide Number Placeholder 9"/>
          <p:cNvSpPr>
            <a:spLocks noGrp="1"/>
          </p:cNvSpPr>
          <p:nvPr>
            <p:ph type="sldNum" sz="quarter" idx="16"/>
          </p:nvPr>
        </p:nvSpPr>
        <p:spPr/>
        <p:txBody>
          <a:bodyPr/>
          <a:lstStyle/>
          <a:p>
            <a:fld id="{1DEBBDC7-4A1B-43E6-8DA6-58148E08E8A6}" type="slidenum">
              <a:rPr lang="en-AU" smtClean="0"/>
              <a:pPr/>
              <a:t>‹#›</a:t>
            </a:fld>
            <a:endParaRPr lang="en-AU" dirty="0"/>
          </a:p>
        </p:txBody>
      </p:sp>
      <p:sp>
        <p:nvSpPr>
          <p:cNvPr id="15" name="Content Placeholder 12"/>
          <p:cNvSpPr>
            <a:spLocks noGrp="1"/>
          </p:cNvSpPr>
          <p:nvPr>
            <p:ph sz="quarter" idx="19" hasCustomPrompt="1"/>
          </p:nvPr>
        </p:nvSpPr>
        <p:spPr>
          <a:xfrm>
            <a:off x="5652120" y="3935469"/>
            <a:ext cx="2951342" cy="2013811"/>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sp>
        <p:nvSpPr>
          <p:cNvPr id="11" name="Content Placeholder 12"/>
          <p:cNvSpPr>
            <a:spLocks noGrp="1"/>
          </p:cNvSpPr>
          <p:nvPr>
            <p:ph sz="quarter" idx="20" hasCustomPrompt="1"/>
          </p:nvPr>
        </p:nvSpPr>
        <p:spPr>
          <a:xfrm>
            <a:off x="899592" y="459562"/>
            <a:ext cx="4622400" cy="5489717"/>
          </a:xfrm>
          <a:solidFill>
            <a:schemeClr val="accent6"/>
          </a:solidFill>
        </p:spPr>
        <p:txBody>
          <a:bodyPr/>
          <a:lstStyle>
            <a:lvl1pPr marL="0" indent="0" algn="ctr">
              <a:buNone/>
              <a:defRPr sz="1200"/>
            </a:lvl1pPr>
            <a:lvl2pPr>
              <a:defRPr sz="1200"/>
            </a:lvl2pPr>
            <a:lvl3pPr>
              <a:defRPr sz="1200"/>
            </a:lvl3pPr>
            <a:lvl4pPr>
              <a:defRPr sz="1200"/>
            </a:lvl4pPr>
            <a:lvl5pPr>
              <a:defRPr sz="1200"/>
            </a:lvl5pPr>
          </a:lstStyle>
          <a:p>
            <a:pPr lvl="0"/>
            <a:r>
              <a:rPr lang="en-US" dirty="0" smtClean="0"/>
              <a:t>Click icon to add table, chart or diagram</a:t>
            </a:r>
          </a:p>
        </p:txBody>
      </p:sp>
      <p:sp>
        <p:nvSpPr>
          <p:cNvPr id="4" name="Content Placeholder 3"/>
          <p:cNvSpPr>
            <a:spLocks noGrp="1"/>
          </p:cNvSpPr>
          <p:nvPr>
            <p:ph sz="quarter" idx="21" hasCustomPrompt="1"/>
          </p:nvPr>
        </p:nvSpPr>
        <p:spPr>
          <a:xfrm>
            <a:off x="5652120" y="1440000"/>
            <a:ext cx="2952000" cy="2365674"/>
          </a:xfrm>
        </p:spPr>
        <p:txBody>
          <a:bodyPr/>
          <a:lstStyle>
            <a:lvl1pPr>
              <a:defRPr/>
            </a:lvl1pPr>
          </a:lstStyle>
          <a:p>
            <a:pPr lvl="0"/>
            <a:r>
              <a:rPr lang="en-US" dirty="0" smtClean="0"/>
              <a:t>Optional text goes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pic>
        <p:nvPicPr>
          <p:cNvPr id="12" name="Picture 11" descr="C:\Users\trudis0\Desktop\UTAS_IMAS Logo_RGB_v2.pn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99592" y="6021288"/>
            <a:ext cx="2781300" cy="351790"/>
          </a:xfrm>
          <a:prstGeom prst="rect">
            <a:avLst/>
          </a:prstGeom>
          <a:noFill/>
          <a:ln>
            <a:noFill/>
          </a:ln>
        </p:spPr>
      </p:pic>
    </p:spTree>
    <p:extLst>
      <p:ext uri="{BB962C8B-B14F-4D97-AF65-F5344CB8AC3E}">
        <p14:creationId xmlns:p14="http://schemas.microsoft.com/office/powerpoint/2010/main" val="93348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image" Target="../media/image3.png"/><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000" y="540000"/>
            <a:ext cx="7704000" cy="720000"/>
          </a:xfrm>
          <a:prstGeom prst="rect">
            <a:avLst/>
          </a:prstGeom>
        </p:spPr>
        <p:txBody>
          <a:bodyPr vert="horz" lIns="0" tIns="0" rIns="0" bIns="0" rtlCol="0" anchor="t" anchorCtr="0">
            <a:noAutofit/>
          </a:bodyPr>
          <a:lstStyle/>
          <a:p>
            <a:r>
              <a:rPr lang="en-US" noProof="0" smtClean="0"/>
              <a:t>Click to edit Master title style</a:t>
            </a:r>
            <a:endParaRPr lang="en-AU" noProof="0" dirty="0"/>
          </a:p>
        </p:txBody>
      </p:sp>
      <p:sp>
        <p:nvSpPr>
          <p:cNvPr id="3" name="Text Placeholder 2"/>
          <p:cNvSpPr>
            <a:spLocks noGrp="1"/>
          </p:cNvSpPr>
          <p:nvPr>
            <p:ph type="body" idx="1"/>
          </p:nvPr>
        </p:nvSpPr>
        <p:spPr>
          <a:xfrm>
            <a:off x="900000" y="1440000"/>
            <a:ext cx="7704000" cy="46800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dirty="0"/>
          </a:p>
        </p:txBody>
      </p:sp>
      <p:sp>
        <p:nvSpPr>
          <p:cNvPr id="4" name="Date Placeholder 3"/>
          <p:cNvSpPr>
            <a:spLocks noGrp="1"/>
          </p:cNvSpPr>
          <p:nvPr>
            <p:ph type="dt" sz="half" idx="2"/>
          </p:nvPr>
        </p:nvSpPr>
        <p:spPr>
          <a:xfrm>
            <a:off x="7236770" y="6525344"/>
            <a:ext cx="997776" cy="200196"/>
          </a:xfrm>
          <a:prstGeom prst="rect">
            <a:avLst/>
          </a:prstGeom>
        </p:spPr>
        <p:txBody>
          <a:bodyPr vert="horz" lIns="0" tIns="0" rIns="0" bIns="0" rtlCol="0" anchor="t" anchorCtr="0"/>
          <a:lstStyle>
            <a:lvl1pPr algn="r">
              <a:defRPr sz="1000">
                <a:solidFill>
                  <a:schemeClr val="tx1"/>
                </a:solidFill>
              </a:defRPr>
            </a:lvl1pPr>
          </a:lstStyle>
          <a:p>
            <a:fld id="{A00810F7-98E6-4DEF-BF5A-C98B4CA2B016}" type="datetime1">
              <a:rPr lang="en-AU" smtClean="0"/>
              <a:t>1/12/2015</a:t>
            </a:fld>
            <a:endParaRPr lang="en-AU" dirty="0"/>
          </a:p>
        </p:txBody>
      </p:sp>
      <p:sp>
        <p:nvSpPr>
          <p:cNvPr id="5" name="Footer Placeholder 4"/>
          <p:cNvSpPr>
            <a:spLocks noGrp="1"/>
          </p:cNvSpPr>
          <p:nvPr>
            <p:ph type="ftr" sz="quarter" idx="3"/>
          </p:nvPr>
        </p:nvSpPr>
        <p:spPr>
          <a:xfrm>
            <a:off x="900000" y="6534222"/>
            <a:ext cx="7092000" cy="196131"/>
          </a:xfrm>
          <a:prstGeom prst="rect">
            <a:avLst/>
          </a:prstGeom>
        </p:spPr>
        <p:txBody>
          <a:bodyPr vert="horz" lIns="0" tIns="0" rIns="0" bIns="0" rtlCol="0" anchor="t" anchorCtr="0"/>
          <a:lstStyle>
            <a:lvl1pPr algn="l">
              <a:defRPr sz="900" b="1" cap="all" baseline="0">
                <a:solidFill>
                  <a:schemeClr val="tx1"/>
                </a:solidFill>
                <a:latin typeface="+mj-lt"/>
              </a:defRPr>
            </a:lvl1pPr>
          </a:lstStyle>
          <a:p>
            <a:r>
              <a:rPr lang="en-GB" dirty="0" smtClean="0"/>
              <a:t>INSERT FACULTY NAME IN FOOTER</a:t>
            </a:r>
            <a:endParaRPr lang="en-AU" dirty="0"/>
          </a:p>
        </p:txBody>
      </p:sp>
      <p:sp>
        <p:nvSpPr>
          <p:cNvPr id="6" name="Slide Number Placeholder 5"/>
          <p:cNvSpPr>
            <a:spLocks noGrp="1"/>
          </p:cNvSpPr>
          <p:nvPr>
            <p:ph type="sldNum" sz="quarter" idx="4"/>
          </p:nvPr>
        </p:nvSpPr>
        <p:spPr>
          <a:xfrm>
            <a:off x="8244425" y="6525344"/>
            <a:ext cx="359575" cy="198000"/>
          </a:xfrm>
          <a:prstGeom prst="rect">
            <a:avLst/>
          </a:prstGeom>
        </p:spPr>
        <p:txBody>
          <a:bodyPr vert="horz" lIns="0" tIns="0" rIns="0" bIns="0" rtlCol="0" anchor="t" anchorCtr="0"/>
          <a:lstStyle>
            <a:lvl1pPr algn="r">
              <a:defRPr sz="1000">
                <a:solidFill>
                  <a:schemeClr val="tx1"/>
                </a:solidFill>
              </a:defRPr>
            </a:lvl1pPr>
          </a:lstStyle>
          <a:p>
            <a:fld id="{1DEBBDC7-4A1B-43E6-8DA6-58148E08E8A6}" type="slidenum">
              <a:rPr lang="en-AU" smtClean="0"/>
              <a:pPr/>
              <a:t>‹#›</a:t>
            </a:fld>
            <a:endParaRPr lang="en-AU" dirty="0"/>
          </a:p>
        </p:txBody>
      </p:sp>
      <p:cxnSp>
        <p:nvCxnSpPr>
          <p:cNvPr id="10" name="Straight Connector 9"/>
          <p:cNvCxnSpPr/>
          <p:nvPr/>
        </p:nvCxnSpPr>
        <p:spPr>
          <a:xfrm>
            <a:off x="896938" y="6412152"/>
            <a:ext cx="772001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672469"/>
      </p:ext>
    </p:extLst>
  </p:cSld>
  <p:clrMap bg1="lt1" tx1="dk1" bg2="lt2" tx2="dk2" accent1="accent1" accent2="accent2" accent3="accent3" accent4="accent4" accent5="accent5" accent6="accent6" hlink="hlink" folHlink="folHlink"/>
  <p:sldLayoutIdLst>
    <p:sldLayoutId id="2147483661" r:id="rId1"/>
    <p:sldLayoutId id="2147483706" r:id="rId2"/>
    <p:sldLayoutId id="2147483670" r:id="rId3"/>
    <p:sldLayoutId id="2147483691" r:id="rId4"/>
    <p:sldLayoutId id="2147483671" r:id="rId5"/>
    <p:sldLayoutId id="2147483672" r:id="rId6"/>
    <p:sldLayoutId id="2147483675" r:id="rId7"/>
    <p:sldLayoutId id="2147483692" r:id="rId8"/>
    <p:sldLayoutId id="2147483677" r:id="rId9"/>
    <p:sldLayoutId id="2147483676" r:id="rId10"/>
    <p:sldLayoutId id="2147483674" r:id="rId11"/>
    <p:sldLayoutId id="2147483694" r:id="rId12"/>
    <p:sldLayoutId id="2147483693" r:id="rId13"/>
    <p:sldLayoutId id="2147483678" r:id="rId14"/>
  </p:sldLayoutIdLst>
  <p:hf hdr="0" dt="0"/>
  <p:txStyles>
    <p:title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p:titleStyle>
    <p:bodyStyle>
      <a:lvl1pPr marL="265113" indent="-265113" algn="l" defTabSz="914400" rtl="0" eaLnBrk="1" latinLnBrk="0" hangingPunct="1">
        <a:spcBef>
          <a:spcPts val="1200"/>
        </a:spcBef>
        <a:buFont typeface="Arial" panose="020B0604020202020204" pitchFamily="34" charset="0"/>
        <a:buChar char="–"/>
        <a:defRPr sz="1800" kern="1200">
          <a:solidFill>
            <a:schemeClr val="tx1"/>
          </a:solidFill>
          <a:latin typeface="+mn-lt"/>
          <a:ea typeface="+mn-ea"/>
          <a:cs typeface="+mn-cs"/>
        </a:defRPr>
      </a:lvl1pPr>
      <a:lvl2pPr marL="538163" indent="-273050"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2pPr>
      <a:lvl3pPr marL="803275" indent="-265113"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4pPr>
      <a:lvl5pPr marL="1341438" indent="-265113"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000" y="540000"/>
            <a:ext cx="7704000" cy="720000"/>
          </a:xfrm>
          <a:prstGeom prst="rect">
            <a:avLst/>
          </a:prstGeom>
        </p:spPr>
        <p:txBody>
          <a:bodyPr vert="horz" lIns="0" tIns="0" rIns="0" bIns="0" rtlCol="0" anchor="t" anchorCtr="0">
            <a:noAutofit/>
          </a:bodyPr>
          <a:lstStyle/>
          <a:p>
            <a:r>
              <a:rPr lang="en-AU" noProof="0" smtClean="0"/>
              <a:t>Click to edit Master title style</a:t>
            </a:r>
            <a:endParaRPr lang="en-AU" noProof="0" dirty="0"/>
          </a:p>
        </p:txBody>
      </p:sp>
      <p:sp>
        <p:nvSpPr>
          <p:cNvPr id="3" name="Text Placeholder 2"/>
          <p:cNvSpPr>
            <a:spLocks noGrp="1"/>
          </p:cNvSpPr>
          <p:nvPr>
            <p:ph type="body" idx="1"/>
          </p:nvPr>
        </p:nvSpPr>
        <p:spPr>
          <a:xfrm>
            <a:off x="900000" y="1440000"/>
            <a:ext cx="7704000" cy="4509280"/>
          </a:xfrm>
          <a:prstGeom prst="rect">
            <a:avLst/>
          </a:prstGeom>
        </p:spPr>
        <p:txBody>
          <a:bodyPr vert="horz" lIns="0" tIns="0" rIns="0" bIns="0" rtlCol="0">
            <a:noAutofit/>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endParaRPr lang="en-AU" noProof="0" dirty="0"/>
          </a:p>
        </p:txBody>
      </p:sp>
      <p:sp>
        <p:nvSpPr>
          <p:cNvPr id="4" name="Date Placeholder 3"/>
          <p:cNvSpPr>
            <a:spLocks noGrp="1"/>
          </p:cNvSpPr>
          <p:nvPr>
            <p:ph type="dt" sz="half" idx="2"/>
          </p:nvPr>
        </p:nvSpPr>
        <p:spPr>
          <a:xfrm>
            <a:off x="7236770" y="6525344"/>
            <a:ext cx="997776" cy="200196"/>
          </a:xfrm>
          <a:prstGeom prst="rect">
            <a:avLst/>
          </a:prstGeom>
        </p:spPr>
        <p:txBody>
          <a:bodyPr vert="horz" lIns="0" tIns="0" rIns="0" bIns="0" rtlCol="0" anchor="t" anchorCtr="0"/>
          <a:lstStyle>
            <a:lvl1pPr algn="r">
              <a:defRPr sz="1000">
                <a:solidFill>
                  <a:schemeClr val="tx1"/>
                </a:solidFill>
              </a:defRPr>
            </a:lvl1pPr>
          </a:lstStyle>
          <a:p>
            <a:fld id="{A00810F7-98E6-4DEF-BF5A-C98B4CA2B016}" type="datetime1">
              <a:rPr lang="en-AU" smtClean="0"/>
              <a:t>1/12/2015</a:t>
            </a:fld>
            <a:endParaRPr lang="en-AU" dirty="0"/>
          </a:p>
        </p:txBody>
      </p:sp>
      <p:sp>
        <p:nvSpPr>
          <p:cNvPr id="5" name="Footer Placeholder 4"/>
          <p:cNvSpPr>
            <a:spLocks noGrp="1"/>
          </p:cNvSpPr>
          <p:nvPr>
            <p:ph type="ftr" sz="quarter" idx="3"/>
          </p:nvPr>
        </p:nvSpPr>
        <p:spPr>
          <a:xfrm>
            <a:off x="900000" y="6534222"/>
            <a:ext cx="7092000" cy="196131"/>
          </a:xfrm>
          <a:prstGeom prst="rect">
            <a:avLst/>
          </a:prstGeom>
        </p:spPr>
        <p:txBody>
          <a:bodyPr vert="horz" lIns="0" tIns="0" rIns="0" bIns="0" rtlCol="0" anchor="t" anchorCtr="0"/>
          <a:lstStyle>
            <a:lvl1pPr algn="l">
              <a:defRPr sz="900" b="1" cap="all" baseline="0">
                <a:solidFill>
                  <a:schemeClr val="tx1"/>
                </a:solidFill>
                <a:latin typeface="+mj-lt"/>
              </a:defRPr>
            </a:lvl1pPr>
          </a:lstStyle>
          <a:p>
            <a:r>
              <a:rPr lang="en-GB" smtClean="0"/>
              <a:t>INSERT FACULTY NAME IN FOOTER</a:t>
            </a:r>
            <a:endParaRPr lang="en-AU" dirty="0"/>
          </a:p>
        </p:txBody>
      </p:sp>
      <p:sp>
        <p:nvSpPr>
          <p:cNvPr id="6" name="Slide Number Placeholder 5"/>
          <p:cNvSpPr>
            <a:spLocks noGrp="1"/>
          </p:cNvSpPr>
          <p:nvPr>
            <p:ph type="sldNum" sz="quarter" idx="4"/>
          </p:nvPr>
        </p:nvSpPr>
        <p:spPr>
          <a:xfrm>
            <a:off x="8244425" y="6525344"/>
            <a:ext cx="359575" cy="198000"/>
          </a:xfrm>
          <a:prstGeom prst="rect">
            <a:avLst/>
          </a:prstGeom>
        </p:spPr>
        <p:txBody>
          <a:bodyPr vert="horz" lIns="0" tIns="0" rIns="0" bIns="0" rtlCol="0" anchor="t" anchorCtr="0"/>
          <a:lstStyle>
            <a:lvl1pPr algn="r">
              <a:defRPr sz="1000">
                <a:solidFill>
                  <a:schemeClr val="tx1"/>
                </a:solidFill>
              </a:defRPr>
            </a:lvl1pPr>
          </a:lstStyle>
          <a:p>
            <a:fld id="{1DEBBDC7-4A1B-43E6-8DA6-58148E08E8A6}" type="slidenum">
              <a:rPr lang="en-AU" smtClean="0"/>
              <a:pPr/>
              <a:t>‹#›</a:t>
            </a:fld>
            <a:endParaRPr lang="en-AU" dirty="0"/>
          </a:p>
        </p:txBody>
      </p:sp>
      <p:cxnSp>
        <p:nvCxnSpPr>
          <p:cNvPr id="10" name="Straight Connector 9"/>
          <p:cNvCxnSpPr/>
          <p:nvPr/>
        </p:nvCxnSpPr>
        <p:spPr>
          <a:xfrm>
            <a:off x="896938" y="6412152"/>
            <a:ext cx="772001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descr="C:\Users\trudis0\Desktop\UTAS_IMAS Logo_RGB_v2.png"/>
          <p:cNvPicPr/>
          <p:nvPr userDrawn="1"/>
        </p:nvPicPr>
        <p:blipFill>
          <a:blip r:embed="rId28" cstate="screen">
            <a:extLst>
              <a:ext uri="{28A0092B-C50C-407E-A947-70E740481C1C}">
                <a14:useLocalDpi xmlns:a14="http://schemas.microsoft.com/office/drawing/2010/main"/>
              </a:ext>
            </a:extLst>
          </a:blip>
          <a:srcRect/>
          <a:stretch>
            <a:fillRect/>
          </a:stretch>
        </p:blipFill>
        <p:spPr bwMode="auto">
          <a:xfrm>
            <a:off x="896938" y="6060362"/>
            <a:ext cx="2781300" cy="351790"/>
          </a:xfrm>
          <a:prstGeom prst="rect">
            <a:avLst/>
          </a:prstGeom>
          <a:noFill/>
          <a:ln>
            <a:noFill/>
          </a:ln>
        </p:spPr>
      </p:pic>
    </p:spTree>
    <p:extLst>
      <p:ext uri="{BB962C8B-B14F-4D97-AF65-F5344CB8AC3E}">
        <p14:creationId xmlns:p14="http://schemas.microsoft.com/office/powerpoint/2010/main" val="392667246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 id="2147483727" r:id="rId20"/>
    <p:sldLayoutId id="2147483728" r:id="rId21"/>
    <p:sldLayoutId id="2147483729" r:id="rId22"/>
    <p:sldLayoutId id="2147483730" r:id="rId23"/>
    <p:sldLayoutId id="2147483731" r:id="rId24"/>
    <p:sldLayoutId id="2147483732" r:id="rId25"/>
    <p:sldLayoutId id="2147483733" r:id="rId26"/>
  </p:sldLayoutIdLst>
  <p:hf hdr="0" dt="0"/>
  <p:txStyles>
    <p:title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p:titleStyle>
    <p:bodyStyle>
      <a:lvl1pPr marL="265113" indent="-265113" algn="l" defTabSz="914400" rtl="0" eaLnBrk="1" latinLnBrk="0" hangingPunct="1">
        <a:spcBef>
          <a:spcPts val="1200"/>
        </a:spcBef>
        <a:buFont typeface="Arial" panose="020B0604020202020204" pitchFamily="34" charset="0"/>
        <a:buChar char="–"/>
        <a:defRPr sz="1800" kern="1200">
          <a:solidFill>
            <a:schemeClr val="tx1"/>
          </a:solidFill>
          <a:latin typeface="+mn-lt"/>
          <a:ea typeface="+mn-ea"/>
          <a:cs typeface="+mn-cs"/>
        </a:defRPr>
      </a:lvl1pPr>
      <a:lvl2pPr marL="538163" indent="-273050"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2pPr>
      <a:lvl3pPr marL="803275" indent="-265113"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3pPr>
      <a:lvl4pPr marL="1076325" indent="-273050"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4pPr>
      <a:lvl5pPr marL="1341438" indent="-265113" algn="l" defTabSz="914400" rtl="0" eaLnBrk="1" latinLnBrk="0" hangingPunct="1">
        <a:spcBef>
          <a:spcPts val="2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5.emf"/><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1.t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1.ti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6.tiff"/><Relationship Id="rId7"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tif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53.jpeg"/><Relationship Id="rId4" Type="http://schemas.openxmlformats.org/officeDocument/2006/relationships/image" Target="../media/image52.emf"/></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1.jpe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l="14258" t="17600" r="18591" b="630"/>
          <a:stretch/>
        </p:blipFill>
        <p:spPr>
          <a:xfrm>
            <a:off x="5796136" y="3284984"/>
            <a:ext cx="3179053" cy="2717564"/>
          </a:xfrm>
          <a:prstGeom prst="rect">
            <a:avLst/>
          </a:prstGeom>
        </p:spPr>
      </p:pic>
      <p:sp>
        <p:nvSpPr>
          <p:cNvPr id="2" name="Title 1"/>
          <p:cNvSpPr>
            <a:spLocks noGrp="1"/>
          </p:cNvSpPr>
          <p:nvPr>
            <p:ph type="title"/>
          </p:nvPr>
        </p:nvSpPr>
        <p:spPr>
          <a:xfrm>
            <a:off x="878170" y="415070"/>
            <a:ext cx="7704000" cy="2600968"/>
          </a:xfrm>
        </p:spPr>
        <p:txBody>
          <a:bodyPr/>
          <a:lstStyle/>
          <a:p>
            <a:pPr algn="ctr">
              <a:spcBef>
                <a:spcPts val="600"/>
              </a:spcBef>
              <a:spcAft>
                <a:spcPts val="600"/>
              </a:spcAft>
            </a:pPr>
            <a:r>
              <a:rPr lang="en-AU" sz="3200" dirty="0">
                <a:solidFill>
                  <a:schemeClr val="accent1">
                    <a:lumMod val="75000"/>
                  </a:schemeClr>
                </a:solidFill>
                <a:latin typeface="Georgia" panose="02040502050405020303" pitchFamily="18" charset="0"/>
              </a:rPr>
              <a:t>Modelling the distribution of </a:t>
            </a:r>
            <a:r>
              <a:rPr lang="en-AU" sz="3200" dirty="0" smtClean="0">
                <a:solidFill>
                  <a:schemeClr val="accent1">
                    <a:lumMod val="75000"/>
                  </a:schemeClr>
                </a:solidFill>
                <a:latin typeface="Georgia" panose="02040502050405020303" pitchFamily="18" charset="0"/>
              </a:rPr>
              <a:t>sub-</a:t>
            </a:r>
            <a:br>
              <a:rPr lang="en-AU" sz="3200" dirty="0" smtClean="0">
                <a:solidFill>
                  <a:schemeClr val="accent1">
                    <a:lumMod val="75000"/>
                  </a:schemeClr>
                </a:solidFill>
                <a:latin typeface="Georgia" panose="02040502050405020303" pitchFamily="18" charset="0"/>
              </a:rPr>
            </a:br>
            <a:r>
              <a:rPr lang="en-AU" sz="3200" dirty="0">
                <a:solidFill>
                  <a:schemeClr val="accent1">
                    <a:lumMod val="75000"/>
                  </a:schemeClr>
                </a:solidFill>
                <a:latin typeface="Georgia" panose="02040502050405020303" pitchFamily="18" charset="0"/>
              </a:rPr>
              <a:t/>
            </a:r>
            <a:br>
              <a:rPr lang="en-AU" sz="3200" dirty="0">
                <a:solidFill>
                  <a:schemeClr val="accent1">
                    <a:lumMod val="75000"/>
                  </a:schemeClr>
                </a:solidFill>
                <a:latin typeface="Georgia" panose="02040502050405020303" pitchFamily="18" charset="0"/>
              </a:rPr>
            </a:br>
            <a:r>
              <a:rPr lang="en-AU" sz="3200" dirty="0" smtClean="0">
                <a:solidFill>
                  <a:schemeClr val="accent1">
                    <a:lumMod val="75000"/>
                  </a:schemeClr>
                </a:solidFill>
                <a:latin typeface="Georgia" panose="02040502050405020303" pitchFamily="18" charset="0"/>
              </a:rPr>
              <a:t>Antarctic </a:t>
            </a:r>
            <a:r>
              <a:rPr lang="en-AU" sz="3200" dirty="0" err="1" smtClean="0">
                <a:solidFill>
                  <a:schemeClr val="accent1">
                    <a:lumMod val="75000"/>
                  </a:schemeClr>
                </a:solidFill>
                <a:latin typeface="Georgia" panose="02040502050405020303" pitchFamily="18" charset="0"/>
              </a:rPr>
              <a:t>demersal</a:t>
            </a:r>
            <a:r>
              <a:rPr lang="en-AU" sz="3200" dirty="0" smtClean="0">
                <a:solidFill>
                  <a:schemeClr val="accent1">
                    <a:lumMod val="75000"/>
                  </a:schemeClr>
                </a:solidFill>
                <a:latin typeface="Georgia" panose="02040502050405020303" pitchFamily="18" charset="0"/>
              </a:rPr>
              <a:t> </a:t>
            </a:r>
            <a:r>
              <a:rPr lang="en-AU" sz="3200" dirty="0">
                <a:solidFill>
                  <a:schemeClr val="accent1">
                    <a:lumMod val="75000"/>
                  </a:schemeClr>
                </a:solidFill>
                <a:latin typeface="Georgia" panose="02040502050405020303" pitchFamily="18" charset="0"/>
              </a:rPr>
              <a:t>fish </a:t>
            </a:r>
            <a:r>
              <a:rPr lang="en-AU" sz="3200" dirty="0" smtClean="0">
                <a:solidFill>
                  <a:schemeClr val="accent1">
                    <a:lumMod val="75000"/>
                  </a:schemeClr>
                </a:solidFill>
                <a:latin typeface="Georgia" panose="02040502050405020303" pitchFamily="18" charset="0"/>
              </a:rPr>
              <a:t/>
            </a:r>
            <a:br>
              <a:rPr lang="en-AU" sz="3200" dirty="0" smtClean="0">
                <a:solidFill>
                  <a:schemeClr val="accent1">
                    <a:lumMod val="75000"/>
                  </a:schemeClr>
                </a:solidFill>
                <a:latin typeface="Georgia" panose="02040502050405020303" pitchFamily="18" charset="0"/>
              </a:rPr>
            </a:br>
            <a:r>
              <a:rPr lang="en-AU" sz="3200" dirty="0">
                <a:solidFill>
                  <a:schemeClr val="accent1">
                    <a:lumMod val="75000"/>
                  </a:schemeClr>
                </a:solidFill>
                <a:latin typeface="Georgia" panose="02040502050405020303" pitchFamily="18" charset="0"/>
              </a:rPr>
              <a:t/>
            </a:r>
            <a:br>
              <a:rPr lang="en-AU" sz="3200" dirty="0">
                <a:solidFill>
                  <a:schemeClr val="accent1">
                    <a:lumMod val="75000"/>
                  </a:schemeClr>
                </a:solidFill>
                <a:latin typeface="Georgia" panose="02040502050405020303" pitchFamily="18" charset="0"/>
              </a:rPr>
            </a:br>
            <a:r>
              <a:rPr lang="en-AU" sz="3200" dirty="0" smtClean="0">
                <a:solidFill>
                  <a:schemeClr val="accent1">
                    <a:lumMod val="75000"/>
                  </a:schemeClr>
                </a:solidFill>
                <a:latin typeface="Georgia" panose="02040502050405020303" pitchFamily="18" charset="0"/>
              </a:rPr>
              <a:t>communities</a:t>
            </a:r>
            <a:r>
              <a:rPr lang="en-AU" sz="3200" dirty="0">
                <a:solidFill>
                  <a:schemeClr val="accent1">
                    <a:lumMod val="75000"/>
                  </a:schemeClr>
                </a:solidFill>
                <a:latin typeface="Georgia" panose="02040502050405020303" pitchFamily="18" charset="0"/>
              </a:rPr>
              <a:t>: </a:t>
            </a:r>
            <a:r>
              <a:rPr lang="en-AU" sz="3200" dirty="0" smtClean="0"/>
              <a:t/>
            </a:r>
            <a:br>
              <a:rPr lang="en-AU" sz="3200" dirty="0" smtClean="0"/>
            </a:br>
            <a:r>
              <a:rPr lang="en-AU" sz="3200" dirty="0"/>
              <a:t/>
            </a:r>
            <a:br>
              <a:rPr lang="en-AU" sz="3200" dirty="0"/>
            </a:br>
            <a:r>
              <a:rPr lang="en-AU" dirty="0" smtClean="0">
                <a:solidFill>
                  <a:schemeClr val="accent5">
                    <a:lumMod val="75000"/>
                  </a:schemeClr>
                </a:solidFill>
              </a:rPr>
              <a:t>An </a:t>
            </a:r>
            <a:r>
              <a:rPr lang="en-AU" dirty="0">
                <a:solidFill>
                  <a:schemeClr val="accent5">
                    <a:lumMod val="75000"/>
                  </a:schemeClr>
                </a:solidFill>
              </a:rPr>
              <a:t>application of new community –modelling method</a:t>
            </a:r>
          </a:p>
        </p:txBody>
      </p:sp>
      <p:sp>
        <p:nvSpPr>
          <p:cNvPr id="4" name="Slide Number Placeholder 3"/>
          <p:cNvSpPr>
            <a:spLocks noGrp="1"/>
          </p:cNvSpPr>
          <p:nvPr>
            <p:ph type="sldNum" sz="quarter" idx="12"/>
          </p:nvPr>
        </p:nvSpPr>
        <p:spPr/>
        <p:txBody>
          <a:bodyPr/>
          <a:lstStyle/>
          <a:p>
            <a:fld id="{1DEBBDC7-4A1B-43E6-8DA6-58148E08E8A6}" type="slidenum">
              <a:rPr lang="en-AU" smtClean="0"/>
              <a:pPr/>
              <a:t>1</a:t>
            </a:fld>
            <a:endParaRPr lang="en-AU"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19672" y="4090416"/>
            <a:ext cx="2438400" cy="83058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89909" y="3205063"/>
            <a:ext cx="3124200" cy="9372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02680" y="2816026"/>
            <a:ext cx="2438400" cy="1196340"/>
          </a:xfrm>
          <a:prstGeom prst="rect">
            <a:avLst/>
          </a:prstGeom>
        </p:spPr>
      </p:pic>
      <p:sp>
        <p:nvSpPr>
          <p:cNvPr id="10" name="TextBox 9"/>
          <p:cNvSpPr txBox="1"/>
          <p:nvPr/>
        </p:nvSpPr>
        <p:spPr>
          <a:xfrm>
            <a:off x="824154" y="5179222"/>
            <a:ext cx="4912563" cy="923330"/>
          </a:xfrm>
          <a:prstGeom prst="rect">
            <a:avLst/>
          </a:prstGeom>
          <a:noFill/>
        </p:spPr>
        <p:txBody>
          <a:bodyPr wrap="none" rtlCol="0">
            <a:spAutoFit/>
          </a:bodyPr>
          <a:lstStyle/>
          <a:p>
            <a:r>
              <a:rPr lang="en-AU" dirty="0" smtClean="0"/>
              <a:t>Nicole Hill, Scott Foster, </a:t>
            </a:r>
            <a:r>
              <a:rPr lang="en-AU" dirty="0"/>
              <a:t>Guy </a:t>
            </a:r>
            <a:r>
              <a:rPr lang="en-AU" dirty="0" err="1" smtClean="0"/>
              <a:t>Duhammel</a:t>
            </a:r>
            <a:r>
              <a:rPr lang="en-AU" dirty="0" smtClean="0"/>
              <a:t>, </a:t>
            </a:r>
          </a:p>
          <a:p>
            <a:r>
              <a:rPr lang="en-AU" dirty="0" smtClean="0"/>
              <a:t>Philippe </a:t>
            </a:r>
            <a:r>
              <a:rPr lang="en-AU" dirty="0" err="1" smtClean="0"/>
              <a:t>Koubbi</a:t>
            </a:r>
            <a:r>
              <a:rPr lang="en-AU" dirty="0" smtClean="0"/>
              <a:t>, Dirk </a:t>
            </a:r>
            <a:r>
              <a:rPr lang="en-AU" dirty="0" err="1" smtClean="0"/>
              <a:t>Welsford</a:t>
            </a:r>
            <a:r>
              <a:rPr lang="en-AU" dirty="0" smtClean="0"/>
              <a:t>, Craig Johnson</a:t>
            </a:r>
            <a:endParaRPr lang="en-AU" dirty="0"/>
          </a:p>
          <a:p>
            <a:endParaRPr lang="en-AU" dirty="0"/>
          </a:p>
        </p:txBody>
      </p:sp>
      <p:pic>
        <p:nvPicPr>
          <p:cNvPr id="8196" name="Picture 4" descr="http://www.pomaritime.com/upload/Customer-Logos/aad-logo.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685234" y="5770844"/>
            <a:ext cx="2428875"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1971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cap="none" dirty="0"/>
              <a:t>Foster </a:t>
            </a:r>
            <a:r>
              <a:rPr lang="en-GB" i="1" cap="none" dirty="0"/>
              <a:t>et al</a:t>
            </a:r>
            <a:r>
              <a:rPr lang="en-GB" cap="none" dirty="0"/>
              <a:t> 2013. </a:t>
            </a:r>
            <a:r>
              <a:rPr lang="en-GB" cap="none" dirty="0" err="1"/>
              <a:t>Environmetrics</a:t>
            </a:r>
            <a:r>
              <a:rPr lang="en-GB" cap="none" dirty="0"/>
              <a:t> 24: 489-499 </a:t>
            </a:r>
            <a:r>
              <a:rPr lang="en-GB" cap="none" dirty="0" smtClean="0"/>
              <a:t>;     Foster</a:t>
            </a:r>
            <a:r>
              <a:rPr lang="en-GB" cap="none" dirty="0" smtClean="0"/>
              <a:t>, Hill, Lyon </a:t>
            </a:r>
            <a:r>
              <a:rPr lang="en-GB" i="1" cap="none" dirty="0" smtClean="0"/>
              <a:t>in prep</a:t>
            </a:r>
            <a:endParaRPr lang="en-AU" cap="none"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10</a:t>
            </a:fld>
            <a:endParaRPr lang="en-AU" dirty="0"/>
          </a:p>
        </p:txBody>
      </p:sp>
      <p:sp>
        <p:nvSpPr>
          <p:cNvPr id="5" name="Title 1"/>
          <p:cNvSpPr>
            <a:spLocks noGrp="1" noChangeAspect="1"/>
          </p:cNvSpPr>
          <p:nvPr>
            <p:ph type="title"/>
          </p:nvPr>
        </p:nvSpPr>
        <p:spPr>
          <a:xfrm>
            <a:off x="594000" y="225716"/>
            <a:ext cx="7704000" cy="720000"/>
          </a:xfrm>
        </p:spPr>
        <p:txBody>
          <a:bodyPr/>
          <a:lstStyle/>
          <a:p>
            <a:r>
              <a:rPr lang="en-AU" dirty="0" smtClean="0">
                <a:solidFill>
                  <a:schemeClr val="accent5">
                    <a:lumMod val="75000"/>
                  </a:schemeClr>
                </a:solidFill>
              </a:rPr>
              <a:t>Regions of Common Profile</a:t>
            </a:r>
            <a:endParaRPr lang="en-AU" dirty="0">
              <a:solidFill>
                <a:schemeClr val="accent5">
                  <a:lumMod val="75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7704" y="692696"/>
            <a:ext cx="50958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6341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cap="none" dirty="0"/>
              <a:t>Foster </a:t>
            </a:r>
            <a:r>
              <a:rPr lang="en-GB" i="1" cap="none" dirty="0"/>
              <a:t>et al</a:t>
            </a:r>
            <a:r>
              <a:rPr lang="en-GB" cap="none" dirty="0"/>
              <a:t> 2013. </a:t>
            </a:r>
            <a:r>
              <a:rPr lang="en-GB" cap="none" dirty="0" err="1"/>
              <a:t>Environmetrics</a:t>
            </a:r>
            <a:r>
              <a:rPr lang="en-GB" cap="none" dirty="0"/>
              <a:t> 24: 489-499 </a:t>
            </a:r>
            <a:r>
              <a:rPr lang="en-GB" cap="none" dirty="0" smtClean="0"/>
              <a:t>;     Foster</a:t>
            </a:r>
            <a:r>
              <a:rPr lang="en-GB" cap="none" dirty="0" smtClean="0"/>
              <a:t>, Hill, Lyon </a:t>
            </a:r>
            <a:r>
              <a:rPr lang="en-GB" i="1" cap="none" dirty="0" smtClean="0"/>
              <a:t>in prep</a:t>
            </a:r>
            <a:endParaRPr lang="en-AU" cap="none"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11</a:t>
            </a:fld>
            <a:endParaRPr lang="en-AU" dirty="0"/>
          </a:p>
        </p:txBody>
      </p:sp>
      <p:sp>
        <p:nvSpPr>
          <p:cNvPr id="5" name="Title 1"/>
          <p:cNvSpPr>
            <a:spLocks noGrp="1" noChangeAspect="1"/>
          </p:cNvSpPr>
          <p:nvPr>
            <p:ph type="title"/>
          </p:nvPr>
        </p:nvSpPr>
        <p:spPr>
          <a:xfrm>
            <a:off x="594000" y="225716"/>
            <a:ext cx="7704000" cy="720000"/>
          </a:xfrm>
        </p:spPr>
        <p:txBody>
          <a:bodyPr/>
          <a:lstStyle/>
          <a:p>
            <a:r>
              <a:rPr lang="en-AU" dirty="0" smtClean="0">
                <a:solidFill>
                  <a:schemeClr val="accent5">
                    <a:lumMod val="75000"/>
                  </a:schemeClr>
                </a:solidFill>
              </a:rPr>
              <a:t>Regions of Common Profile</a:t>
            </a:r>
            <a:endParaRPr lang="en-AU" dirty="0">
              <a:solidFill>
                <a:schemeClr val="accent5">
                  <a:lumMod val="75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7704" y="692696"/>
            <a:ext cx="50958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763688" y="764704"/>
            <a:ext cx="1440160" cy="5852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p:cNvCxnSpPr/>
          <p:nvPr/>
        </p:nvCxnSpPr>
        <p:spPr>
          <a:xfrm flipH="1">
            <a:off x="1619672" y="1349921"/>
            <a:ext cx="504056" cy="638919"/>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3529" y="2000564"/>
            <a:ext cx="2880319" cy="830997"/>
          </a:xfrm>
          <a:prstGeom prst="rect">
            <a:avLst/>
          </a:prstGeom>
          <a:noFill/>
          <a:ln w="15875">
            <a:solidFill>
              <a:srgbClr val="C00000"/>
            </a:solidFill>
          </a:ln>
        </p:spPr>
        <p:txBody>
          <a:bodyPr wrap="square" rtlCol="0">
            <a:spAutoFit/>
          </a:bodyPr>
          <a:lstStyle/>
          <a:p>
            <a:pPr algn="ctr"/>
            <a:r>
              <a:rPr lang="en-AU" sz="1200" dirty="0" smtClean="0"/>
              <a:t>Expected count/ biomass/ occurrence of a particular species at a particular site given that site  belongs to a particular RCP</a:t>
            </a:r>
            <a:endParaRPr lang="en-AU" sz="1200" dirty="0"/>
          </a:p>
        </p:txBody>
      </p:sp>
    </p:spTree>
    <p:extLst>
      <p:ext uri="{BB962C8B-B14F-4D97-AF65-F5344CB8AC3E}">
        <p14:creationId xmlns:p14="http://schemas.microsoft.com/office/powerpoint/2010/main" val="118399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cap="none" dirty="0"/>
              <a:t>Foster </a:t>
            </a:r>
            <a:r>
              <a:rPr lang="en-GB" i="1" cap="none" dirty="0"/>
              <a:t>et al</a:t>
            </a:r>
            <a:r>
              <a:rPr lang="en-GB" cap="none" dirty="0"/>
              <a:t> 2013. </a:t>
            </a:r>
            <a:r>
              <a:rPr lang="en-GB" cap="none" dirty="0" err="1"/>
              <a:t>Environmetrics</a:t>
            </a:r>
            <a:r>
              <a:rPr lang="en-GB" cap="none" dirty="0"/>
              <a:t> 24: 489-499 </a:t>
            </a:r>
            <a:r>
              <a:rPr lang="en-GB" cap="none" dirty="0" smtClean="0"/>
              <a:t>;     Foster</a:t>
            </a:r>
            <a:r>
              <a:rPr lang="en-GB" cap="none" dirty="0" smtClean="0"/>
              <a:t>, Hill, Lyon </a:t>
            </a:r>
            <a:r>
              <a:rPr lang="en-GB" i="1" cap="none" dirty="0" smtClean="0"/>
              <a:t>in prep</a:t>
            </a:r>
            <a:endParaRPr lang="en-AU" cap="none"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12</a:t>
            </a:fld>
            <a:endParaRPr lang="en-AU" dirty="0"/>
          </a:p>
        </p:txBody>
      </p:sp>
      <p:sp>
        <p:nvSpPr>
          <p:cNvPr id="5" name="Title 1"/>
          <p:cNvSpPr>
            <a:spLocks noGrp="1" noChangeAspect="1"/>
          </p:cNvSpPr>
          <p:nvPr>
            <p:ph type="title"/>
          </p:nvPr>
        </p:nvSpPr>
        <p:spPr>
          <a:xfrm>
            <a:off x="594000" y="225716"/>
            <a:ext cx="7704000" cy="720000"/>
          </a:xfrm>
        </p:spPr>
        <p:txBody>
          <a:bodyPr/>
          <a:lstStyle/>
          <a:p>
            <a:r>
              <a:rPr lang="en-AU" dirty="0" smtClean="0">
                <a:solidFill>
                  <a:schemeClr val="accent5">
                    <a:lumMod val="75000"/>
                  </a:schemeClr>
                </a:solidFill>
              </a:rPr>
              <a:t>Regions of Common Profile</a:t>
            </a:r>
            <a:endParaRPr lang="en-AU" dirty="0">
              <a:solidFill>
                <a:schemeClr val="accent5">
                  <a:lumMod val="75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7704" y="692696"/>
            <a:ext cx="50958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763688" y="764704"/>
            <a:ext cx="1440160" cy="5852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p:cNvCxnSpPr/>
          <p:nvPr/>
        </p:nvCxnSpPr>
        <p:spPr>
          <a:xfrm flipH="1">
            <a:off x="1619672" y="1349921"/>
            <a:ext cx="504056" cy="638919"/>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3529" y="2000564"/>
            <a:ext cx="2880319" cy="830997"/>
          </a:xfrm>
          <a:prstGeom prst="rect">
            <a:avLst/>
          </a:prstGeom>
          <a:noFill/>
          <a:ln w="15875">
            <a:solidFill>
              <a:srgbClr val="C00000"/>
            </a:solidFill>
          </a:ln>
        </p:spPr>
        <p:txBody>
          <a:bodyPr wrap="square" rtlCol="0">
            <a:spAutoFit/>
          </a:bodyPr>
          <a:lstStyle/>
          <a:p>
            <a:pPr algn="ctr"/>
            <a:r>
              <a:rPr lang="en-AU" sz="1200" dirty="0" smtClean="0"/>
              <a:t>Expected count/ biomass/ occurrence of a particular species at a particular site given that site  belongs to a particular RCP</a:t>
            </a:r>
            <a:endParaRPr lang="en-AU" sz="1200" dirty="0"/>
          </a:p>
        </p:txBody>
      </p:sp>
      <p:sp>
        <p:nvSpPr>
          <p:cNvPr id="10" name="Rectangle 9"/>
          <p:cNvSpPr/>
          <p:nvPr/>
        </p:nvSpPr>
        <p:spPr>
          <a:xfrm>
            <a:off x="4759485" y="764704"/>
            <a:ext cx="532595" cy="5852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p:cNvCxnSpPr/>
          <p:nvPr/>
        </p:nvCxnSpPr>
        <p:spPr>
          <a:xfrm flipH="1">
            <a:off x="4758405" y="1369353"/>
            <a:ext cx="293042" cy="698378"/>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635896" y="2060848"/>
            <a:ext cx="2260654" cy="646331"/>
          </a:xfrm>
          <a:prstGeom prst="rect">
            <a:avLst/>
          </a:prstGeom>
          <a:noFill/>
          <a:ln w="15875">
            <a:solidFill>
              <a:srgbClr val="00B0F0"/>
            </a:solidFill>
          </a:ln>
        </p:spPr>
        <p:txBody>
          <a:bodyPr wrap="square" rtlCol="0">
            <a:spAutoFit/>
          </a:bodyPr>
          <a:lstStyle/>
          <a:p>
            <a:r>
              <a:rPr lang="en-AU" sz="1200" dirty="0" smtClean="0"/>
              <a:t>Describes how each species is related to each RCP via environmental variable</a:t>
            </a:r>
            <a:endParaRPr lang="en-AU" sz="1200" dirty="0"/>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3615" y="4412777"/>
            <a:ext cx="1975677" cy="1046547"/>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69267" y="4408232"/>
            <a:ext cx="1989498" cy="1048728"/>
          </a:xfrm>
          <a:prstGeom prst="rect">
            <a:avLst/>
          </a:prstGeom>
        </p:spPr>
      </p:pic>
      <p:cxnSp>
        <p:nvCxnSpPr>
          <p:cNvPr id="21" name="Straight Arrow Connector 20"/>
          <p:cNvCxnSpPr/>
          <p:nvPr/>
        </p:nvCxnSpPr>
        <p:spPr>
          <a:xfrm>
            <a:off x="4665782" y="2745870"/>
            <a:ext cx="2406" cy="392644"/>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4" name="Cross 23"/>
          <p:cNvSpPr/>
          <p:nvPr/>
        </p:nvSpPr>
        <p:spPr>
          <a:xfrm>
            <a:off x="3938262" y="4835724"/>
            <a:ext cx="288032" cy="324036"/>
          </a:xfrm>
          <a:prstGeom prst="plu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p:cNvSpPr txBox="1"/>
          <p:nvPr/>
        </p:nvSpPr>
        <p:spPr>
          <a:xfrm>
            <a:off x="2034425" y="5553001"/>
            <a:ext cx="1459182" cy="276999"/>
          </a:xfrm>
          <a:prstGeom prst="rect">
            <a:avLst/>
          </a:prstGeom>
          <a:noFill/>
        </p:spPr>
        <p:txBody>
          <a:bodyPr wrap="none" rtlCol="0">
            <a:spAutoFit/>
          </a:bodyPr>
          <a:lstStyle/>
          <a:p>
            <a:r>
              <a:rPr lang="en-AU" sz="1200" dirty="0" smtClean="0"/>
              <a:t>Site x </a:t>
            </a:r>
            <a:r>
              <a:rPr lang="en-AU" sz="1200" dirty="0"/>
              <a:t>S</a:t>
            </a:r>
            <a:r>
              <a:rPr lang="en-AU" sz="1200" dirty="0" smtClean="0"/>
              <a:t>pecies matrix</a:t>
            </a:r>
            <a:endParaRPr lang="en-AU" sz="1200" dirty="0"/>
          </a:p>
        </p:txBody>
      </p:sp>
      <p:sp>
        <p:nvSpPr>
          <p:cNvPr id="26" name="TextBox 25"/>
          <p:cNvSpPr txBox="1"/>
          <p:nvPr/>
        </p:nvSpPr>
        <p:spPr>
          <a:xfrm>
            <a:off x="4638127" y="5580093"/>
            <a:ext cx="1529458" cy="276999"/>
          </a:xfrm>
          <a:prstGeom prst="rect">
            <a:avLst/>
          </a:prstGeom>
          <a:noFill/>
        </p:spPr>
        <p:txBody>
          <a:bodyPr wrap="none" rtlCol="0">
            <a:spAutoFit/>
          </a:bodyPr>
          <a:lstStyle/>
          <a:p>
            <a:r>
              <a:rPr lang="en-AU" sz="1200" dirty="0" smtClean="0"/>
              <a:t>Environmental matrix</a:t>
            </a:r>
            <a:endParaRPr lang="en-AU" sz="1200" dirty="0"/>
          </a:p>
        </p:txBody>
      </p:sp>
      <p:pic>
        <p:nvPicPr>
          <p:cNvPr id="30" name="Picture 29"/>
          <p:cNvPicPr>
            <a:picLocks noChangeAspect="1"/>
          </p:cNvPicPr>
          <p:nvPr/>
        </p:nvPicPr>
        <p:blipFill>
          <a:blip r:embed="rId6"/>
          <a:stretch>
            <a:fillRect/>
          </a:stretch>
        </p:blipFill>
        <p:spPr>
          <a:xfrm>
            <a:off x="4086416" y="3171824"/>
            <a:ext cx="1176480" cy="403520"/>
          </a:xfrm>
          <a:prstGeom prst="rect">
            <a:avLst/>
          </a:prstGeom>
        </p:spPr>
      </p:pic>
      <p:sp>
        <p:nvSpPr>
          <p:cNvPr id="31" name="TextBox 30"/>
          <p:cNvSpPr txBox="1"/>
          <p:nvPr/>
        </p:nvSpPr>
        <p:spPr>
          <a:xfrm>
            <a:off x="3869493" y="3138514"/>
            <a:ext cx="1571961" cy="461665"/>
          </a:xfrm>
          <a:prstGeom prst="rect">
            <a:avLst/>
          </a:prstGeom>
          <a:noFill/>
          <a:ln w="15875">
            <a:solidFill>
              <a:srgbClr val="00B0F0"/>
            </a:solidFill>
          </a:ln>
        </p:spPr>
        <p:txBody>
          <a:bodyPr wrap="square" rtlCol="0">
            <a:spAutoFit/>
          </a:bodyPr>
          <a:lstStyle/>
          <a:p>
            <a:endParaRPr lang="en-AU" sz="1200" dirty="0" smtClean="0"/>
          </a:p>
          <a:p>
            <a:endParaRPr lang="en-AU" sz="1200" dirty="0"/>
          </a:p>
        </p:txBody>
      </p:sp>
      <p:cxnSp>
        <p:nvCxnSpPr>
          <p:cNvPr id="32" name="Straight Arrow Connector 31"/>
          <p:cNvCxnSpPr>
            <a:endCxn id="19" idx="0"/>
          </p:cNvCxnSpPr>
          <p:nvPr/>
        </p:nvCxnSpPr>
        <p:spPr>
          <a:xfrm>
            <a:off x="5051447" y="3668022"/>
            <a:ext cx="390007" cy="744755"/>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0" idx="0"/>
          </p:cNvCxnSpPr>
          <p:nvPr/>
        </p:nvCxnSpPr>
        <p:spPr>
          <a:xfrm flipH="1">
            <a:off x="2764016" y="3633489"/>
            <a:ext cx="1251084" cy="774743"/>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144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cap="none" dirty="0"/>
              <a:t>Foster </a:t>
            </a:r>
            <a:r>
              <a:rPr lang="en-GB" i="1" cap="none" dirty="0"/>
              <a:t>et al</a:t>
            </a:r>
            <a:r>
              <a:rPr lang="en-GB" cap="none" dirty="0"/>
              <a:t> 2013. </a:t>
            </a:r>
            <a:r>
              <a:rPr lang="en-GB" cap="none" dirty="0" err="1"/>
              <a:t>Environmetrics</a:t>
            </a:r>
            <a:r>
              <a:rPr lang="en-GB" cap="none" dirty="0"/>
              <a:t> 24: 489-499 </a:t>
            </a:r>
            <a:r>
              <a:rPr lang="en-GB" cap="none" dirty="0" smtClean="0"/>
              <a:t>;     Foster</a:t>
            </a:r>
            <a:r>
              <a:rPr lang="en-GB" cap="none" dirty="0" smtClean="0"/>
              <a:t>, Hill, Lyon </a:t>
            </a:r>
            <a:r>
              <a:rPr lang="en-GB" i="1" cap="none" dirty="0" smtClean="0"/>
              <a:t>in prep</a:t>
            </a:r>
            <a:endParaRPr lang="en-AU" cap="none"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13</a:t>
            </a:fld>
            <a:endParaRPr lang="en-AU" dirty="0"/>
          </a:p>
        </p:txBody>
      </p:sp>
      <p:sp>
        <p:nvSpPr>
          <p:cNvPr id="5" name="Title 1"/>
          <p:cNvSpPr>
            <a:spLocks noGrp="1" noChangeAspect="1"/>
          </p:cNvSpPr>
          <p:nvPr>
            <p:ph type="title"/>
          </p:nvPr>
        </p:nvSpPr>
        <p:spPr>
          <a:xfrm>
            <a:off x="594000" y="225716"/>
            <a:ext cx="7704000" cy="720000"/>
          </a:xfrm>
        </p:spPr>
        <p:txBody>
          <a:bodyPr/>
          <a:lstStyle/>
          <a:p>
            <a:r>
              <a:rPr lang="en-AU" dirty="0" smtClean="0">
                <a:solidFill>
                  <a:schemeClr val="accent5">
                    <a:lumMod val="75000"/>
                  </a:schemeClr>
                </a:solidFill>
              </a:rPr>
              <a:t>Regions of Common Profile</a:t>
            </a:r>
            <a:endParaRPr lang="en-AU" dirty="0">
              <a:solidFill>
                <a:schemeClr val="accent5">
                  <a:lumMod val="75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7704" y="692696"/>
            <a:ext cx="50958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763688" y="764704"/>
            <a:ext cx="1440160" cy="5852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p:cNvCxnSpPr/>
          <p:nvPr/>
        </p:nvCxnSpPr>
        <p:spPr>
          <a:xfrm flipH="1">
            <a:off x="1619672" y="1349921"/>
            <a:ext cx="504056" cy="638919"/>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3529" y="2000564"/>
            <a:ext cx="2880319" cy="830997"/>
          </a:xfrm>
          <a:prstGeom prst="rect">
            <a:avLst/>
          </a:prstGeom>
          <a:noFill/>
          <a:ln w="15875">
            <a:solidFill>
              <a:srgbClr val="C00000"/>
            </a:solidFill>
          </a:ln>
        </p:spPr>
        <p:txBody>
          <a:bodyPr wrap="square" rtlCol="0">
            <a:spAutoFit/>
          </a:bodyPr>
          <a:lstStyle/>
          <a:p>
            <a:pPr algn="ctr"/>
            <a:r>
              <a:rPr lang="en-AU" sz="1200" dirty="0" smtClean="0"/>
              <a:t>Expected count/ biomass/ occurrence of a particular species at a particular site given that site  belongs to a particular RCP</a:t>
            </a:r>
            <a:endParaRPr lang="en-AU" sz="1200" dirty="0"/>
          </a:p>
        </p:txBody>
      </p:sp>
      <p:sp>
        <p:nvSpPr>
          <p:cNvPr id="10" name="Rectangle 9"/>
          <p:cNvSpPr/>
          <p:nvPr/>
        </p:nvSpPr>
        <p:spPr>
          <a:xfrm>
            <a:off x="4759485" y="764704"/>
            <a:ext cx="532595" cy="5852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p:cNvCxnSpPr/>
          <p:nvPr/>
        </p:nvCxnSpPr>
        <p:spPr>
          <a:xfrm flipH="1">
            <a:off x="4758405" y="1369353"/>
            <a:ext cx="293042" cy="698378"/>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6" idx="0"/>
          </p:cNvCxnSpPr>
          <p:nvPr/>
        </p:nvCxnSpPr>
        <p:spPr>
          <a:xfrm>
            <a:off x="5839605" y="1330030"/>
            <a:ext cx="1404156" cy="666385"/>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90125" y="1996415"/>
            <a:ext cx="1907272" cy="461665"/>
          </a:xfrm>
          <a:prstGeom prst="rect">
            <a:avLst/>
          </a:prstGeom>
          <a:noFill/>
          <a:ln w="15875">
            <a:solidFill>
              <a:srgbClr val="00B050"/>
            </a:solidFill>
          </a:ln>
        </p:spPr>
        <p:txBody>
          <a:bodyPr wrap="square" rtlCol="0">
            <a:spAutoFit/>
          </a:bodyPr>
          <a:lstStyle/>
          <a:p>
            <a:r>
              <a:rPr lang="en-AU" sz="1200" dirty="0" smtClean="0"/>
              <a:t>Factors that affect catchability of species. </a:t>
            </a:r>
            <a:endParaRPr lang="en-AU" sz="1200" dirty="0"/>
          </a:p>
        </p:txBody>
      </p:sp>
      <p:sp>
        <p:nvSpPr>
          <p:cNvPr id="17" name="Rectangle 16"/>
          <p:cNvSpPr/>
          <p:nvPr/>
        </p:nvSpPr>
        <p:spPr>
          <a:xfrm>
            <a:off x="5539243" y="743310"/>
            <a:ext cx="576064" cy="5852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3635896" y="2060848"/>
            <a:ext cx="2260654" cy="646331"/>
          </a:xfrm>
          <a:prstGeom prst="rect">
            <a:avLst/>
          </a:prstGeom>
          <a:noFill/>
          <a:ln w="15875">
            <a:solidFill>
              <a:srgbClr val="00B0F0"/>
            </a:solidFill>
          </a:ln>
        </p:spPr>
        <p:txBody>
          <a:bodyPr wrap="square" rtlCol="0">
            <a:spAutoFit/>
          </a:bodyPr>
          <a:lstStyle/>
          <a:p>
            <a:r>
              <a:rPr lang="en-AU" sz="1200" dirty="0" smtClean="0"/>
              <a:t>Describes how each species is related to each RCP via environmental variable</a:t>
            </a:r>
            <a:endParaRPr lang="en-AU" sz="1200" dirty="0"/>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3615" y="4412777"/>
            <a:ext cx="1975677" cy="1046547"/>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69267" y="4408232"/>
            <a:ext cx="1989498" cy="1048728"/>
          </a:xfrm>
          <a:prstGeom prst="rect">
            <a:avLst/>
          </a:prstGeom>
        </p:spPr>
      </p:pic>
      <p:cxnSp>
        <p:nvCxnSpPr>
          <p:cNvPr id="21" name="Straight Arrow Connector 20"/>
          <p:cNvCxnSpPr/>
          <p:nvPr/>
        </p:nvCxnSpPr>
        <p:spPr>
          <a:xfrm>
            <a:off x="4665782" y="2745870"/>
            <a:ext cx="2406" cy="392644"/>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90735" y="3752652"/>
            <a:ext cx="1921003" cy="1075972"/>
          </a:xfrm>
          <a:prstGeom prst="rect">
            <a:avLst/>
          </a:prstGeom>
        </p:spPr>
      </p:pic>
      <p:cxnSp>
        <p:nvCxnSpPr>
          <p:cNvPr id="23" name="Straight Arrow Connector 22"/>
          <p:cNvCxnSpPr/>
          <p:nvPr/>
        </p:nvCxnSpPr>
        <p:spPr>
          <a:xfrm>
            <a:off x="7417882" y="2490384"/>
            <a:ext cx="453790" cy="1228380"/>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Cross 23"/>
          <p:cNvSpPr/>
          <p:nvPr/>
        </p:nvSpPr>
        <p:spPr>
          <a:xfrm>
            <a:off x="3938262" y="4835724"/>
            <a:ext cx="288032" cy="324036"/>
          </a:xfrm>
          <a:prstGeom prst="plu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p:cNvSpPr txBox="1"/>
          <p:nvPr/>
        </p:nvSpPr>
        <p:spPr>
          <a:xfrm>
            <a:off x="2034425" y="5553001"/>
            <a:ext cx="1459182" cy="276999"/>
          </a:xfrm>
          <a:prstGeom prst="rect">
            <a:avLst/>
          </a:prstGeom>
          <a:noFill/>
        </p:spPr>
        <p:txBody>
          <a:bodyPr wrap="none" rtlCol="0">
            <a:spAutoFit/>
          </a:bodyPr>
          <a:lstStyle/>
          <a:p>
            <a:r>
              <a:rPr lang="en-AU" sz="1200" dirty="0" smtClean="0"/>
              <a:t>Site x </a:t>
            </a:r>
            <a:r>
              <a:rPr lang="en-AU" sz="1200" dirty="0"/>
              <a:t>S</a:t>
            </a:r>
            <a:r>
              <a:rPr lang="en-AU" sz="1200" dirty="0" smtClean="0"/>
              <a:t>pecies matrix</a:t>
            </a:r>
            <a:endParaRPr lang="en-AU" sz="1200" dirty="0"/>
          </a:p>
        </p:txBody>
      </p:sp>
      <p:sp>
        <p:nvSpPr>
          <p:cNvPr id="26" name="TextBox 25"/>
          <p:cNvSpPr txBox="1"/>
          <p:nvPr/>
        </p:nvSpPr>
        <p:spPr>
          <a:xfrm>
            <a:off x="4638127" y="5580093"/>
            <a:ext cx="1529458" cy="276999"/>
          </a:xfrm>
          <a:prstGeom prst="rect">
            <a:avLst/>
          </a:prstGeom>
          <a:noFill/>
        </p:spPr>
        <p:txBody>
          <a:bodyPr wrap="none" rtlCol="0">
            <a:spAutoFit/>
          </a:bodyPr>
          <a:lstStyle/>
          <a:p>
            <a:r>
              <a:rPr lang="en-AU" sz="1200" dirty="0" smtClean="0"/>
              <a:t>Environmental matrix</a:t>
            </a:r>
            <a:endParaRPr lang="en-AU" sz="1200" dirty="0"/>
          </a:p>
        </p:txBody>
      </p:sp>
      <p:sp>
        <p:nvSpPr>
          <p:cNvPr id="27" name="TextBox 26"/>
          <p:cNvSpPr txBox="1"/>
          <p:nvPr/>
        </p:nvSpPr>
        <p:spPr>
          <a:xfrm>
            <a:off x="6961915" y="4880193"/>
            <a:ext cx="1778500" cy="276999"/>
          </a:xfrm>
          <a:prstGeom prst="rect">
            <a:avLst/>
          </a:prstGeom>
          <a:noFill/>
        </p:spPr>
        <p:txBody>
          <a:bodyPr wrap="none" rtlCol="0">
            <a:spAutoFit/>
          </a:bodyPr>
          <a:lstStyle/>
          <a:p>
            <a:r>
              <a:rPr lang="en-AU" sz="1200" dirty="0" smtClean="0"/>
              <a:t>Sampling </a:t>
            </a:r>
            <a:r>
              <a:rPr lang="en-AU" sz="1200" dirty="0" smtClean="0"/>
              <a:t>effects matrix</a:t>
            </a:r>
            <a:endParaRPr lang="en-AU" sz="1200" dirty="0"/>
          </a:p>
        </p:txBody>
      </p:sp>
      <p:pic>
        <p:nvPicPr>
          <p:cNvPr id="30" name="Picture 29"/>
          <p:cNvPicPr>
            <a:picLocks noChangeAspect="1"/>
          </p:cNvPicPr>
          <p:nvPr/>
        </p:nvPicPr>
        <p:blipFill>
          <a:blip r:embed="rId7"/>
          <a:stretch>
            <a:fillRect/>
          </a:stretch>
        </p:blipFill>
        <p:spPr>
          <a:xfrm>
            <a:off x="4086416" y="3171824"/>
            <a:ext cx="1176480" cy="403520"/>
          </a:xfrm>
          <a:prstGeom prst="rect">
            <a:avLst/>
          </a:prstGeom>
        </p:spPr>
      </p:pic>
      <p:sp>
        <p:nvSpPr>
          <p:cNvPr id="31" name="TextBox 30"/>
          <p:cNvSpPr txBox="1"/>
          <p:nvPr/>
        </p:nvSpPr>
        <p:spPr>
          <a:xfrm>
            <a:off x="3869493" y="3138514"/>
            <a:ext cx="1571961" cy="461665"/>
          </a:xfrm>
          <a:prstGeom prst="rect">
            <a:avLst/>
          </a:prstGeom>
          <a:noFill/>
          <a:ln w="15875">
            <a:solidFill>
              <a:srgbClr val="00B0F0"/>
            </a:solidFill>
          </a:ln>
        </p:spPr>
        <p:txBody>
          <a:bodyPr wrap="square" rtlCol="0">
            <a:spAutoFit/>
          </a:bodyPr>
          <a:lstStyle/>
          <a:p>
            <a:endParaRPr lang="en-AU" sz="1200" dirty="0" smtClean="0"/>
          </a:p>
          <a:p>
            <a:endParaRPr lang="en-AU" sz="1200" dirty="0"/>
          </a:p>
        </p:txBody>
      </p:sp>
      <p:cxnSp>
        <p:nvCxnSpPr>
          <p:cNvPr id="32" name="Straight Arrow Connector 31"/>
          <p:cNvCxnSpPr>
            <a:endCxn id="19" idx="0"/>
          </p:cNvCxnSpPr>
          <p:nvPr/>
        </p:nvCxnSpPr>
        <p:spPr>
          <a:xfrm>
            <a:off x="5051447" y="3668022"/>
            <a:ext cx="390007" cy="744755"/>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0" idx="0"/>
          </p:cNvCxnSpPr>
          <p:nvPr/>
        </p:nvCxnSpPr>
        <p:spPr>
          <a:xfrm flipH="1">
            <a:off x="2764016" y="3633489"/>
            <a:ext cx="1251084" cy="774743"/>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645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cap="none" dirty="0"/>
              <a:t>Foster </a:t>
            </a:r>
            <a:r>
              <a:rPr lang="en-GB" i="1" cap="none" dirty="0"/>
              <a:t>et al</a:t>
            </a:r>
            <a:r>
              <a:rPr lang="en-GB" cap="none" dirty="0"/>
              <a:t> 2013. </a:t>
            </a:r>
            <a:r>
              <a:rPr lang="en-GB" cap="none" dirty="0" err="1"/>
              <a:t>Environmetrics</a:t>
            </a:r>
            <a:r>
              <a:rPr lang="en-GB" cap="none" dirty="0"/>
              <a:t> 24: 489-499 </a:t>
            </a:r>
            <a:r>
              <a:rPr lang="en-GB" cap="none" dirty="0" smtClean="0"/>
              <a:t>;     Foster</a:t>
            </a:r>
            <a:r>
              <a:rPr lang="en-GB" cap="none" dirty="0" smtClean="0"/>
              <a:t>, Hill, Lyon </a:t>
            </a:r>
            <a:r>
              <a:rPr lang="en-GB" i="1" cap="none" dirty="0" smtClean="0"/>
              <a:t>in prep</a:t>
            </a:r>
            <a:endParaRPr lang="en-AU" cap="none"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14</a:t>
            </a:fld>
            <a:endParaRPr lang="en-AU" dirty="0"/>
          </a:p>
        </p:txBody>
      </p:sp>
      <p:sp>
        <p:nvSpPr>
          <p:cNvPr id="5" name="Title 1"/>
          <p:cNvSpPr>
            <a:spLocks noGrp="1" noChangeAspect="1"/>
          </p:cNvSpPr>
          <p:nvPr>
            <p:ph type="title"/>
          </p:nvPr>
        </p:nvSpPr>
        <p:spPr>
          <a:xfrm>
            <a:off x="594000" y="225716"/>
            <a:ext cx="7704000" cy="720000"/>
          </a:xfrm>
        </p:spPr>
        <p:txBody>
          <a:bodyPr/>
          <a:lstStyle/>
          <a:p>
            <a:r>
              <a:rPr lang="en-AU" dirty="0" smtClean="0">
                <a:solidFill>
                  <a:schemeClr val="accent5">
                    <a:lumMod val="75000"/>
                  </a:schemeClr>
                </a:solidFill>
              </a:rPr>
              <a:t>Regions of Common Profile</a:t>
            </a:r>
            <a:endParaRPr lang="en-AU" dirty="0">
              <a:solidFill>
                <a:schemeClr val="accent5">
                  <a:lumMod val="75000"/>
                </a:schemeClr>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7704" y="692696"/>
            <a:ext cx="5095875"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763688" y="764704"/>
            <a:ext cx="1440160" cy="58521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p:cNvCxnSpPr/>
          <p:nvPr/>
        </p:nvCxnSpPr>
        <p:spPr>
          <a:xfrm flipH="1">
            <a:off x="1619672" y="1349921"/>
            <a:ext cx="504056" cy="638919"/>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3529" y="2000564"/>
            <a:ext cx="2880319" cy="830997"/>
          </a:xfrm>
          <a:prstGeom prst="rect">
            <a:avLst/>
          </a:prstGeom>
          <a:noFill/>
          <a:ln w="15875">
            <a:solidFill>
              <a:srgbClr val="C00000"/>
            </a:solidFill>
          </a:ln>
        </p:spPr>
        <p:txBody>
          <a:bodyPr wrap="square" rtlCol="0">
            <a:spAutoFit/>
          </a:bodyPr>
          <a:lstStyle/>
          <a:p>
            <a:pPr algn="ctr"/>
            <a:r>
              <a:rPr lang="en-AU" sz="1200" dirty="0" smtClean="0"/>
              <a:t>Expected count/ biomass/ occurrence of a particular species at a particular site given that site  belongs to a particular RCP</a:t>
            </a:r>
            <a:endParaRPr lang="en-AU" sz="1200" dirty="0"/>
          </a:p>
        </p:txBody>
      </p:sp>
      <p:sp>
        <p:nvSpPr>
          <p:cNvPr id="10" name="Rectangle 9"/>
          <p:cNvSpPr/>
          <p:nvPr/>
        </p:nvSpPr>
        <p:spPr>
          <a:xfrm>
            <a:off x="4759485" y="764704"/>
            <a:ext cx="532595" cy="58521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6347401" y="752632"/>
            <a:ext cx="384839" cy="58521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Arrow Connector 11"/>
          <p:cNvCxnSpPr/>
          <p:nvPr/>
        </p:nvCxnSpPr>
        <p:spPr>
          <a:xfrm flipH="1">
            <a:off x="4758405" y="1369353"/>
            <a:ext cx="293042" cy="698378"/>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6" idx="0"/>
          </p:cNvCxnSpPr>
          <p:nvPr/>
        </p:nvCxnSpPr>
        <p:spPr>
          <a:xfrm>
            <a:off x="5839605" y="1330030"/>
            <a:ext cx="1404156" cy="666385"/>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800187" y="1248962"/>
            <a:ext cx="750917" cy="253487"/>
          </a:xfrm>
          <a:prstGeom prst="straightConnector1">
            <a:avLst/>
          </a:prstGeom>
          <a:ln w="158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27532" y="1337849"/>
            <a:ext cx="789447" cy="276999"/>
          </a:xfrm>
          <a:prstGeom prst="rect">
            <a:avLst/>
          </a:prstGeom>
          <a:noFill/>
          <a:ln w="15875">
            <a:solidFill>
              <a:srgbClr val="FFC000"/>
            </a:solidFill>
          </a:ln>
        </p:spPr>
        <p:txBody>
          <a:bodyPr wrap="none" rtlCol="0">
            <a:spAutoFit/>
          </a:bodyPr>
          <a:lstStyle/>
          <a:p>
            <a:r>
              <a:rPr lang="en-AU" sz="1200" dirty="0" smtClean="0"/>
              <a:t>An offset</a:t>
            </a:r>
            <a:endParaRPr lang="en-AU" sz="1200" dirty="0"/>
          </a:p>
        </p:txBody>
      </p:sp>
      <p:sp>
        <p:nvSpPr>
          <p:cNvPr id="16" name="TextBox 15"/>
          <p:cNvSpPr txBox="1"/>
          <p:nvPr/>
        </p:nvSpPr>
        <p:spPr>
          <a:xfrm>
            <a:off x="6290125" y="1996415"/>
            <a:ext cx="1907272" cy="461665"/>
          </a:xfrm>
          <a:prstGeom prst="rect">
            <a:avLst/>
          </a:prstGeom>
          <a:noFill/>
          <a:ln w="15875">
            <a:solidFill>
              <a:srgbClr val="00B050"/>
            </a:solidFill>
          </a:ln>
        </p:spPr>
        <p:txBody>
          <a:bodyPr wrap="square" rtlCol="0">
            <a:spAutoFit/>
          </a:bodyPr>
          <a:lstStyle/>
          <a:p>
            <a:r>
              <a:rPr lang="en-AU" sz="1200" dirty="0" smtClean="0"/>
              <a:t>Factors that affect catchability of species. </a:t>
            </a:r>
            <a:endParaRPr lang="en-AU" sz="1200" dirty="0"/>
          </a:p>
        </p:txBody>
      </p:sp>
      <p:sp>
        <p:nvSpPr>
          <p:cNvPr id="17" name="Rectangle 16"/>
          <p:cNvSpPr/>
          <p:nvPr/>
        </p:nvSpPr>
        <p:spPr>
          <a:xfrm>
            <a:off x="5539243" y="743310"/>
            <a:ext cx="576064" cy="5852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3635896" y="2060848"/>
            <a:ext cx="2260654" cy="646331"/>
          </a:xfrm>
          <a:prstGeom prst="rect">
            <a:avLst/>
          </a:prstGeom>
          <a:noFill/>
          <a:ln w="15875">
            <a:solidFill>
              <a:srgbClr val="00B0F0"/>
            </a:solidFill>
          </a:ln>
        </p:spPr>
        <p:txBody>
          <a:bodyPr wrap="square" rtlCol="0">
            <a:spAutoFit/>
          </a:bodyPr>
          <a:lstStyle/>
          <a:p>
            <a:r>
              <a:rPr lang="en-AU" sz="1200" dirty="0" smtClean="0"/>
              <a:t>Describes how each species is related to each RCP via environmental variable</a:t>
            </a:r>
            <a:endParaRPr lang="en-AU" sz="1200" dirty="0"/>
          </a:p>
        </p:txBody>
      </p:sp>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53615" y="4412777"/>
            <a:ext cx="1975677" cy="1046547"/>
          </a:xfrm>
          <a:prstGeom prst="rect">
            <a:avLst/>
          </a:prstGeom>
        </p:spPr>
      </p:pic>
      <p:pic>
        <p:nvPicPr>
          <p:cNvPr id="20" name="Picture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69267" y="4408232"/>
            <a:ext cx="1989498" cy="1048728"/>
          </a:xfrm>
          <a:prstGeom prst="rect">
            <a:avLst/>
          </a:prstGeom>
        </p:spPr>
      </p:pic>
      <p:cxnSp>
        <p:nvCxnSpPr>
          <p:cNvPr id="21" name="Straight Arrow Connector 20"/>
          <p:cNvCxnSpPr/>
          <p:nvPr/>
        </p:nvCxnSpPr>
        <p:spPr>
          <a:xfrm>
            <a:off x="4665782" y="2745870"/>
            <a:ext cx="2406" cy="392644"/>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90735" y="3752652"/>
            <a:ext cx="1921003" cy="1075972"/>
          </a:xfrm>
          <a:prstGeom prst="rect">
            <a:avLst/>
          </a:prstGeom>
        </p:spPr>
      </p:pic>
      <p:cxnSp>
        <p:nvCxnSpPr>
          <p:cNvPr id="23" name="Straight Arrow Connector 22"/>
          <p:cNvCxnSpPr/>
          <p:nvPr/>
        </p:nvCxnSpPr>
        <p:spPr>
          <a:xfrm>
            <a:off x="7417882" y="2490384"/>
            <a:ext cx="453790" cy="1228380"/>
          </a:xfrm>
          <a:prstGeom prst="straightConnector1">
            <a:avLst/>
          </a:prstGeom>
          <a:ln w="158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4" name="Cross 23"/>
          <p:cNvSpPr/>
          <p:nvPr/>
        </p:nvSpPr>
        <p:spPr>
          <a:xfrm>
            <a:off x="3938262" y="4835724"/>
            <a:ext cx="288032" cy="324036"/>
          </a:xfrm>
          <a:prstGeom prst="plus">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p:cNvSpPr txBox="1"/>
          <p:nvPr/>
        </p:nvSpPr>
        <p:spPr>
          <a:xfrm>
            <a:off x="2034425" y="5553001"/>
            <a:ext cx="1459182" cy="276999"/>
          </a:xfrm>
          <a:prstGeom prst="rect">
            <a:avLst/>
          </a:prstGeom>
          <a:noFill/>
        </p:spPr>
        <p:txBody>
          <a:bodyPr wrap="none" rtlCol="0">
            <a:spAutoFit/>
          </a:bodyPr>
          <a:lstStyle/>
          <a:p>
            <a:r>
              <a:rPr lang="en-AU" sz="1200" dirty="0" smtClean="0"/>
              <a:t>Site x </a:t>
            </a:r>
            <a:r>
              <a:rPr lang="en-AU" sz="1200" dirty="0"/>
              <a:t>S</a:t>
            </a:r>
            <a:r>
              <a:rPr lang="en-AU" sz="1200" dirty="0" smtClean="0"/>
              <a:t>pecies matrix</a:t>
            </a:r>
            <a:endParaRPr lang="en-AU" sz="1200" dirty="0"/>
          </a:p>
        </p:txBody>
      </p:sp>
      <p:sp>
        <p:nvSpPr>
          <p:cNvPr id="26" name="TextBox 25"/>
          <p:cNvSpPr txBox="1"/>
          <p:nvPr/>
        </p:nvSpPr>
        <p:spPr>
          <a:xfrm>
            <a:off x="4638127" y="5580093"/>
            <a:ext cx="1529458" cy="276999"/>
          </a:xfrm>
          <a:prstGeom prst="rect">
            <a:avLst/>
          </a:prstGeom>
          <a:noFill/>
        </p:spPr>
        <p:txBody>
          <a:bodyPr wrap="none" rtlCol="0">
            <a:spAutoFit/>
          </a:bodyPr>
          <a:lstStyle/>
          <a:p>
            <a:r>
              <a:rPr lang="en-AU" sz="1200" dirty="0" smtClean="0"/>
              <a:t>Environmental matrix</a:t>
            </a:r>
            <a:endParaRPr lang="en-AU" sz="1200" dirty="0"/>
          </a:p>
        </p:txBody>
      </p:sp>
      <p:sp>
        <p:nvSpPr>
          <p:cNvPr id="27" name="TextBox 26"/>
          <p:cNvSpPr txBox="1"/>
          <p:nvPr/>
        </p:nvSpPr>
        <p:spPr>
          <a:xfrm>
            <a:off x="6961915" y="4880193"/>
            <a:ext cx="1778500" cy="276999"/>
          </a:xfrm>
          <a:prstGeom prst="rect">
            <a:avLst/>
          </a:prstGeom>
          <a:noFill/>
        </p:spPr>
        <p:txBody>
          <a:bodyPr wrap="none" rtlCol="0">
            <a:spAutoFit/>
          </a:bodyPr>
          <a:lstStyle/>
          <a:p>
            <a:r>
              <a:rPr lang="en-AU" sz="1200" dirty="0" smtClean="0"/>
              <a:t>Sampling </a:t>
            </a:r>
            <a:r>
              <a:rPr lang="en-AU" sz="1200" dirty="0" smtClean="0"/>
              <a:t>effects matrix</a:t>
            </a:r>
            <a:endParaRPr lang="en-AU" sz="1200" dirty="0"/>
          </a:p>
        </p:txBody>
      </p:sp>
      <p:pic>
        <p:nvPicPr>
          <p:cNvPr id="30" name="Picture 29"/>
          <p:cNvPicPr>
            <a:picLocks noChangeAspect="1"/>
          </p:cNvPicPr>
          <p:nvPr/>
        </p:nvPicPr>
        <p:blipFill>
          <a:blip r:embed="rId7"/>
          <a:stretch>
            <a:fillRect/>
          </a:stretch>
        </p:blipFill>
        <p:spPr>
          <a:xfrm>
            <a:off x="4086416" y="3171824"/>
            <a:ext cx="1176480" cy="403520"/>
          </a:xfrm>
          <a:prstGeom prst="rect">
            <a:avLst/>
          </a:prstGeom>
        </p:spPr>
      </p:pic>
      <p:sp>
        <p:nvSpPr>
          <p:cNvPr id="31" name="TextBox 30"/>
          <p:cNvSpPr txBox="1"/>
          <p:nvPr/>
        </p:nvSpPr>
        <p:spPr>
          <a:xfrm>
            <a:off x="3869493" y="3138514"/>
            <a:ext cx="1571961" cy="461665"/>
          </a:xfrm>
          <a:prstGeom prst="rect">
            <a:avLst/>
          </a:prstGeom>
          <a:noFill/>
          <a:ln w="15875">
            <a:solidFill>
              <a:srgbClr val="00B0F0"/>
            </a:solidFill>
          </a:ln>
        </p:spPr>
        <p:txBody>
          <a:bodyPr wrap="square" rtlCol="0">
            <a:spAutoFit/>
          </a:bodyPr>
          <a:lstStyle/>
          <a:p>
            <a:endParaRPr lang="en-AU" sz="1200" dirty="0" smtClean="0"/>
          </a:p>
          <a:p>
            <a:endParaRPr lang="en-AU" sz="1200" dirty="0"/>
          </a:p>
        </p:txBody>
      </p:sp>
      <p:cxnSp>
        <p:nvCxnSpPr>
          <p:cNvPr id="32" name="Straight Arrow Connector 31"/>
          <p:cNvCxnSpPr>
            <a:endCxn id="19" idx="0"/>
          </p:cNvCxnSpPr>
          <p:nvPr/>
        </p:nvCxnSpPr>
        <p:spPr>
          <a:xfrm>
            <a:off x="5051447" y="3668022"/>
            <a:ext cx="390007" cy="744755"/>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0" idx="0"/>
          </p:cNvCxnSpPr>
          <p:nvPr/>
        </p:nvCxnSpPr>
        <p:spPr>
          <a:xfrm flipH="1">
            <a:off x="2764016" y="3633489"/>
            <a:ext cx="1251084" cy="774743"/>
          </a:xfrm>
          <a:prstGeom prst="straightConnector1">
            <a:avLst/>
          </a:prstGeom>
          <a:ln w="158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616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EBBDC7-4A1B-43E6-8DA6-58148E08E8A6}" type="slidenum">
              <a:rPr lang="en-AU" smtClean="0"/>
              <a:pPr/>
              <a:t>15</a:t>
            </a:fld>
            <a:endParaRPr lang="en-AU" dirty="0"/>
          </a:p>
        </p:txBody>
      </p:sp>
      <p:sp>
        <p:nvSpPr>
          <p:cNvPr id="5" name="Title 1"/>
          <p:cNvSpPr txBox="1">
            <a:spLocks noChangeAspect="1"/>
          </p:cNvSpPr>
          <p:nvPr/>
        </p:nvSpPr>
        <p:spPr>
          <a:xfrm>
            <a:off x="594000" y="225716"/>
            <a:ext cx="7704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An Application: Sub-Antarctic </a:t>
            </a:r>
            <a:r>
              <a:rPr lang="en-AU" dirty="0" err="1" smtClean="0">
                <a:solidFill>
                  <a:schemeClr val="accent5">
                    <a:lumMod val="75000"/>
                  </a:schemeClr>
                </a:solidFill>
              </a:rPr>
              <a:t>demersal</a:t>
            </a:r>
            <a:r>
              <a:rPr lang="en-AU" dirty="0" smtClean="0">
                <a:solidFill>
                  <a:schemeClr val="accent5">
                    <a:lumMod val="75000"/>
                  </a:schemeClr>
                </a:solidFill>
              </a:rPr>
              <a:t> fish</a:t>
            </a:r>
            <a:endParaRPr lang="en-AU" dirty="0">
              <a:solidFill>
                <a:schemeClr val="accent5">
                  <a:lumMod val="75000"/>
                </a:schemeClr>
              </a:solidFill>
            </a:endParaRP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16387" y="2770865"/>
            <a:ext cx="4114744" cy="3600400"/>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37555" y="662385"/>
            <a:ext cx="3672408" cy="2088233"/>
          </a:xfrm>
          <a:prstGeom prst="rect">
            <a:avLst/>
          </a:prstGeom>
        </p:spPr>
      </p:pic>
      <p:sp>
        <p:nvSpPr>
          <p:cNvPr id="13" name="TextBox 12"/>
          <p:cNvSpPr txBox="1"/>
          <p:nvPr/>
        </p:nvSpPr>
        <p:spPr>
          <a:xfrm>
            <a:off x="593999" y="978806"/>
            <a:ext cx="3922387" cy="2585323"/>
          </a:xfrm>
          <a:prstGeom prst="rect">
            <a:avLst/>
          </a:prstGeom>
          <a:noFill/>
        </p:spPr>
        <p:txBody>
          <a:bodyPr wrap="square" rtlCol="0">
            <a:spAutoFit/>
          </a:bodyPr>
          <a:lstStyle/>
          <a:p>
            <a:r>
              <a:rPr lang="en-AU" dirty="0" smtClean="0">
                <a:solidFill>
                  <a:schemeClr val="accent1">
                    <a:lumMod val="75000"/>
                  </a:schemeClr>
                </a:solidFill>
              </a:rPr>
              <a:t>Physical Setting:</a:t>
            </a:r>
            <a:endParaRPr lang="en-AU" dirty="0" smtClean="0"/>
          </a:p>
          <a:p>
            <a:pPr marL="285750" indent="-285750">
              <a:buFont typeface="Arial" panose="020B0604020202020204" pitchFamily="34" charset="0"/>
              <a:buChar char="•"/>
            </a:pPr>
            <a:r>
              <a:rPr lang="en-AU" dirty="0" smtClean="0"/>
              <a:t>Largest submarine plateau</a:t>
            </a:r>
          </a:p>
          <a:p>
            <a:pPr marL="285750" indent="-285750">
              <a:buFont typeface="Arial" panose="020B0604020202020204" pitchFamily="34" charset="0"/>
              <a:buChar char="•"/>
            </a:pPr>
            <a:r>
              <a:rPr lang="en-AU" dirty="0" smtClean="0"/>
              <a:t>Geology shaped by volcanism and glaciers</a:t>
            </a:r>
          </a:p>
          <a:p>
            <a:pPr marL="285750" indent="-285750">
              <a:buFont typeface="Arial" panose="020B0604020202020204" pitchFamily="34" charset="0"/>
              <a:buChar char="•"/>
            </a:pPr>
            <a:r>
              <a:rPr lang="en-AU" dirty="0" smtClean="0"/>
              <a:t>Confluence of oceanographic fronts</a:t>
            </a:r>
          </a:p>
          <a:p>
            <a:pPr marL="285750" indent="-285750">
              <a:buFont typeface="Arial" panose="020B0604020202020204" pitchFamily="34" charset="0"/>
              <a:buChar char="•"/>
            </a:pPr>
            <a:r>
              <a:rPr lang="en-AU" dirty="0" smtClean="0"/>
              <a:t>Complex oceanography</a:t>
            </a:r>
          </a:p>
          <a:p>
            <a:pPr marL="285750" indent="-285750">
              <a:buFont typeface="Arial" panose="020B0604020202020204" pitchFamily="34" charset="0"/>
              <a:buChar char="•"/>
            </a:pPr>
            <a:r>
              <a:rPr lang="en-AU" dirty="0" smtClean="0"/>
              <a:t>Nutrient rich waters</a:t>
            </a:r>
          </a:p>
          <a:p>
            <a:pPr marL="285750" indent="-285750">
              <a:buFont typeface="Arial" panose="020B0604020202020204" pitchFamily="34" charset="0"/>
              <a:buChar char="•"/>
            </a:pPr>
            <a:endParaRPr lang="en-AU" dirty="0" smtClean="0"/>
          </a:p>
        </p:txBody>
      </p:sp>
    </p:spTree>
    <p:extLst>
      <p:ext uri="{BB962C8B-B14F-4D97-AF65-F5344CB8AC3E}">
        <p14:creationId xmlns:p14="http://schemas.microsoft.com/office/powerpoint/2010/main" val="3071069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EBBDC7-4A1B-43E6-8DA6-58148E08E8A6}" type="slidenum">
              <a:rPr lang="en-AU" smtClean="0"/>
              <a:pPr/>
              <a:t>16</a:t>
            </a:fld>
            <a:endParaRPr lang="en-AU" dirty="0"/>
          </a:p>
        </p:txBody>
      </p:sp>
      <p:sp>
        <p:nvSpPr>
          <p:cNvPr id="5" name="Title 1"/>
          <p:cNvSpPr txBox="1">
            <a:spLocks noChangeAspect="1"/>
          </p:cNvSpPr>
          <p:nvPr/>
        </p:nvSpPr>
        <p:spPr>
          <a:xfrm>
            <a:off x="594000" y="225716"/>
            <a:ext cx="7704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An Application: Sub-Antarctic </a:t>
            </a:r>
            <a:r>
              <a:rPr lang="en-AU" dirty="0" err="1" smtClean="0">
                <a:solidFill>
                  <a:schemeClr val="accent5">
                    <a:lumMod val="75000"/>
                  </a:schemeClr>
                </a:solidFill>
              </a:rPr>
              <a:t>demersal</a:t>
            </a:r>
            <a:r>
              <a:rPr lang="en-AU" dirty="0" smtClean="0">
                <a:solidFill>
                  <a:schemeClr val="accent5">
                    <a:lumMod val="75000"/>
                  </a:schemeClr>
                </a:solidFill>
              </a:rPr>
              <a:t> fish</a:t>
            </a:r>
            <a:endParaRPr lang="en-AU" dirty="0">
              <a:solidFill>
                <a:schemeClr val="accent5">
                  <a:lumMod val="75000"/>
                </a:schemeClr>
              </a:solidFill>
            </a:endParaRP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16387" y="2770865"/>
            <a:ext cx="4114744" cy="3600400"/>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37555" y="662385"/>
            <a:ext cx="3672408" cy="2088233"/>
          </a:xfrm>
          <a:prstGeom prst="rect">
            <a:avLst/>
          </a:prstGeom>
        </p:spPr>
      </p:pic>
      <p:sp>
        <p:nvSpPr>
          <p:cNvPr id="13" name="TextBox 12"/>
          <p:cNvSpPr txBox="1"/>
          <p:nvPr/>
        </p:nvSpPr>
        <p:spPr>
          <a:xfrm>
            <a:off x="593999" y="978806"/>
            <a:ext cx="3922387" cy="5078313"/>
          </a:xfrm>
          <a:prstGeom prst="rect">
            <a:avLst/>
          </a:prstGeom>
          <a:noFill/>
        </p:spPr>
        <p:txBody>
          <a:bodyPr wrap="square" rtlCol="0">
            <a:spAutoFit/>
          </a:bodyPr>
          <a:lstStyle/>
          <a:p>
            <a:r>
              <a:rPr lang="en-AU" dirty="0" smtClean="0">
                <a:solidFill>
                  <a:schemeClr val="accent1">
                    <a:lumMod val="75000"/>
                  </a:schemeClr>
                </a:solidFill>
              </a:rPr>
              <a:t>Physical Setting:</a:t>
            </a:r>
            <a:endParaRPr lang="en-AU" dirty="0" smtClean="0"/>
          </a:p>
          <a:p>
            <a:pPr marL="285750" indent="-285750">
              <a:buFont typeface="Arial" panose="020B0604020202020204" pitchFamily="34" charset="0"/>
              <a:buChar char="•"/>
            </a:pPr>
            <a:r>
              <a:rPr lang="en-AU" dirty="0" smtClean="0"/>
              <a:t>Largest submarine plateau</a:t>
            </a:r>
          </a:p>
          <a:p>
            <a:pPr marL="285750" indent="-285750">
              <a:buFont typeface="Arial" panose="020B0604020202020204" pitchFamily="34" charset="0"/>
              <a:buChar char="•"/>
            </a:pPr>
            <a:r>
              <a:rPr lang="en-AU" dirty="0" smtClean="0"/>
              <a:t>Geology shaped by volcanism and glaciers</a:t>
            </a:r>
          </a:p>
          <a:p>
            <a:pPr marL="285750" indent="-285750">
              <a:buFont typeface="Arial" panose="020B0604020202020204" pitchFamily="34" charset="0"/>
              <a:buChar char="•"/>
            </a:pPr>
            <a:r>
              <a:rPr lang="en-AU" dirty="0" smtClean="0"/>
              <a:t>Confluence of oceanographic fronts</a:t>
            </a:r>
          </a:p>
          <a:p>
            <a:pPr marL="285750" indent="-285750">
              <a:buFont typeface="Arial" panose="020B0604020202020204" pitchFamily="34" charset="0"/>
              <a:buChar char="•"/>
            </a:pPr>
            <a:r>
              <a:rPr lang="en-AU" dirty="0" smtClean="0"/>
              <a:t>Complex oceanography</a:t>
            </a:r>
          </a:p>
          <a:p>
            <a:pPr marL="285750" indent="-285750">
              <a:buFont typeface="Arial" panose="020B0604020202020204" pitchFamily="34" charset="0"/>
              <a:buChar char="•"/>
            </a:pPr>
            <a:r>
              <a:rPr lang="en-AU" dirty="0" smtClean="0"/>
              <a:t>Nutrient rich waters</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a:p>
            <a:r>
              <a:rPr lang="en-AU" dirty="0" smtClean="0">
                <a:solidFill>
                  <a:schemeClr val="accent1">
                    <a:lumMod val="75000"/>
                  </a:schemeClr>
                </a:solidFill>
              </a:rPr>
              <a:t>Biological Setting:</a:t>
            </a:r>
            <a:endParaRPr lang="en-AU" dirty="0" smtClean="0"/>
          </a:p>
          <a:p>
            <a:pPr marL="285750" indent="-285750">
              <a:buFont typeface="Arial" panose="020B0604020202020204" pitchFamily="34" charset="0"/>
              <a:buChar char="•"/>
            </a:pPr>
            <a:r>
              <a:rPr lang="en-AU" dirty="0" smtClean="0"/>
              <a:t>Highly productive</a:t>
            </a:r>
          </a:p>
          <a:p>
            <a:pPr marL="285750" indent="-285750">
              <a:buFont typeface="Arial" panose="020B0604020202020204" pitchFamily="34" charset="0"/>
              <a:buChar char="•"/>
            </a:pPr>
            <a:r>
              <a:rPr lang="en-AU" dirty="0" smtClean="0"/>
              <a:t>Foraging areas for birds, mammals</a:t>
            </a:r>
          </a:p>
          <a:p>
            <a:pPr marL="285750" indent="-285750">
              <a:buFont typeface="Arial" panose="020B0604020202020204" pitchFamily="34" charset="0"/>
              <a:buChar char="•"/>
            </a:pPr>
            <a:r>
              <a:rPr lang="en-AU" dirty="0" smtClean="0"/>
              <a:t>Diverse seabed invertebrates</a:t>
            </a:r>
          </a:p>
          <a:p>
            <a:pPr marL="285750" indent="-285750">
              <a:buFont typeface="Arial" panose="020B0604020202020204" pitchFamily="34" charset="0"/>
              <a:buChar char="•"/>
            </a:pPr>
            <a:r>
              <a:rPr lang="en-AU" dirty="0" smtClean="0"/>
              <a:t>Significant fishery for </a:t>
            </a:r>
            <a:r>
              <a:rPr lang="en-AU" dirty="0" err="1" smtClean="0"/>
              <a:t>Toothfish</a:t>
            </a:r>
            <a:r>
              <a:rPr lang="en-AU" dirty="0" smtClean="0"/>
              <a:t> and </a:t>
            </a:r>
            <a:r>
              <a:rPr lang="en-AU" dirty="0" err="1" smtClean="0"/>
              <a:t>Icefish</a:t>
            </a:r>
            <a:endParaRPr lang="en-AU" dirty="0" smtClean="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3322338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EBBDC7-4A1B-43E6-8DA6-58148E08E8A6}" type="slidenum">
              <a:rPr lang="en-AU" smtClean="0"/>
              <a:pPr/>
              <a:t>17</a:t>
            </a:fld>
            <a:endParaRPr lang="en-AU" dirty="0"/>
          </a:p>
        </p:txBody>
      </p:sp>
      <p:sp>
        <p:nvSpPr>
          <p:cNvPr id="5" name="Title 1"/>
          <p:cNvSpPr txBox="1">
            <a:spLocks noChangeAspect="1"/>
          </p:cNvSpPr>
          <p:nvPr/>
        </p:nvSpPr>
        <p:spPr>
          <a:xfrm>
            <a:off x="594000" y="225716"/>
            <a:ext cx="7704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An Application: Sub-Antarctic </a:t>
            </a:r>
            <a:r>
              <a:rPr lang="en-AU" dirty="0" err="1" smtClean="0">
                <a:solidFill>
                  <a:schemeClr val="accent5">
                    <a:lumMod val="75000"/>
                  </a:schemeClr>
                </a:solidFill>
              </a:rPr>
              <a:t>demersal</a:t>
            </a:r>
            <a:r>
              <a:rPr lang="en-AU" dirty="0" smtClean="0">
                <a:solidFill>
                  <a:schemeClr val="accent5">
                    <a:lumMod val="75000"/>
                  </a:schemeClr>
                </a:solidFill>
              </a:rPr>
              <a:t> fish</a:t>
            </a:r>
            <a:endParaRPr lang="en-AU" dirty="0">
              <a:solidFill>
                <a:schemeClr val="accent5">
                  <a:lumMod val="75000"/>
                </a:schemeClr>
              </a:solidFill>
            </a:endParaRPr>
          </a:p>
        </p:txBody>
      </p:sp>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16387" y="2770865"/>
            <a:ext cx="4114744" cy="3600400"/>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37555" y="662385"/>
            <a:ext cx="3672408" cy="2088233"/>
          </a:xfrm>
          <a:prstGeom prst="rect">
            <a:avLst/>
          </a:prstGeom>
        </p:spPr>
      </p:pic>
      <p:sp>
        <p:nvSpPr>
          <p:cNvPr id="13" name="TextBox 12"/>
          <p:cNvSpPr txBox="1"/>
          <p:nvPr/>
        </p:nvSpPr>
        <p:spPr>
          <a:xfrm>
            <a:off x="493564" y="1988840"/>
            <a:ext cx="3922387" cy="2308324"/>
          </a:xfrm>
          <a:prstGeom prst="rect">
            <a:avLst/>
          </a:prstGeom>
          <a:noFill/>
        </p:spPr>
        <p:txBody>
          <a:bodyPr wrap="square" rtlCol="0">
            <a:spAutoFit/>
          </a:bodyPr>
          <a:lstStyle/>
          <a:p>
            <a:r>
              <a:rPr lang="en-AU" dirty="0" smtClean="0">
                <a:solidFill>
                  <a:schemeClr val="accent1">
                    <a:lumMod val="75000"/>
                  </a:schemeClr>
                </a:solidFill>
              </a:rPr>
              <a:t>Management Setting:</a:t>
            </a:r>
            <a:endParaRPr lang="en-AU" dirty="0" smtClean="0"/>
          </a:p>
          <a:p>
            <a:pPr marL="285750" indent="-285750">
              <a:buFont typeface="Arial" panose="020B0604020202020204" pitchFamily="34" charset="0"/>
              <a:buChar char="•"/>
            </a:pPr>
            <a:r>
              <a:rPr lang="en-AU" dirty="0" smtClean="0"/>
              <a:t>Australian Territory and French Territory</a:t>
            </a:r>
          </a:p>
          <a:p>
            <a:pPr marL="285750" indent="-285750">
              <a:buFont typeface="Arial" panose="020B0604020202020204" pitchFamily="34" charset="0"/>
              <a:buChar char="•"/>
            </a:pPr>
            <a:r>
              <a:rPr lang="en-AU" dirty="0" smtClean="0"/>
              <a:t>Fisheries managed by CCAMLR</a:t>
            </a:r>
          </a:p>
          <a:p>
            <a:pPr marL="285750" indent="-285750">
              <a:buFont typeface="Arial" panose="020B0604020202020204" pitchFamily="34" charset="0"/>
              <a:buChar char="•"/>
            </a:pPr>
            <a:r>
              <a:rPr lang="en-AU" dirty="0" smtClean="0"/>
              <a:t>HIMI World Heritage Listed 1997</a:t>
            </a:r>
          </a:p>
          <a:p>
            <a:pPr marL="285750" indent="-285750">
              <a:buFont typeface="Arial" panose="020B0604020202020204" pitchFamily="34" charset="0"/>
              <a:buChar char="•"/>
            </a:pPr>
            <a:r>
              <a:rPr lang="en-AU" dirty="0" smtClean="0"/>
              <a:t>HIMI Marine Reserve declared 2002</a:t>
            </a:r>
          </a:p>
          <a:p>
            <a:pPr marL="285750" indent="-285750">
              <a:buFont typeface="Arial" panose="020B0604020202020204" pitchFamily="34" charset="0"/>
              <a:buChar char="•"/>
            </a:pPr>
            <a:endParaRPr lang="en-AU" dirty="0" smtClean="0"/>
          </a:p>
        </p:txBody>
      </p:sp>
    </p:spTree>
    <p:extLst>
      <p:ext uri="{BB962C8B-B14F-4D97-AF65-F5344CB8AC3E}">
        <p14:creationId xmlns:p14="http://schemas.microsoft.com/office/powerpoint/2010/main" val="4042548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INSERT FACULTY NAME IN FOOTER</a:t>
            </a:r>
            <a:endParaRPr lang="en-AU"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18</a:t>
            </a:fld>
            <a:endParaRPr lang="en-AU" dirty="0"/>
          </a:p>
        </p:txBody>
      </p:sp>
      <p:sp>
        <p:nvSpPr>
          <p:cNvPr id="5" name="Title 1"/>
          <p:cNvSpPr txBox="1">
            <a:spLocks noChangeAspect="1"/>
          </p:cNvSpPr>
          <p:nvPr/>
        </p:nvSpPr>
        <p:spPr>
          <a:xfrm>
            <a:off x="594000" y="225716"/>
            <a:ext cx="7704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An Application: Sub-Antarctic </a:t>
            </a:r>
            <a:r>
              <a:rPr lang="en-AU" dirty="0" err="1" smtClean="0">
                <a:solidFill>
                  <a:schemeClr val="accent5">
                    <a:lumMod val="75000"/>
                  </a:schemeClr>
                </a:solidFill>
              </a:rPr>
              <a:t>demersal</a:t>
            </a:r>
            <a:r>
              <a:rPr lang="en-AU" dirty="0" smtClean="0">
                <a:solidFill>
                  <a:schemeClr val="accent5">
                    <a:lumMod val="75000"/>
                  </a:schemeClr>
                </a:solidFill>
              </a:rPr>
              <a:t> fish</a:t>
            </a:r>
            <a:endParaRPr lang="en-AU" dirty="0">
              <a:solidFill>
                <a:schemeClr val="accent5">
                  <a:lumMod val="75000"/>
                </a:schemeClr>
              </a:solidFill>
            </a:endParaRPr>
          </a:p>
        </p:txBody>
      </p:sp>
      <p:sp>
        <p:nvSpPr>
          <p:cNvPr id="6" name="TextBox 5"/>
          <p:cNvSpPr txBox="1"/>
          <p:nvPr/>
        </p:nvSpPr>
        <p:spPr>
          <a:xfrm>
            <a:off x="773787" y="1268760"/>
            <a:ext cx="7344425" cy="3170099"/>
          </a:xfrm>
          <a:prstGeom prst="rect">
            <a:avLst/>
          </a:prstGeom>
          <a:noFill/>
        </p:spPr>
        <p:txBody>
          <a:bodyPr wrap="square" rtlCol="0">
            <a:spAutoFit/>
          </a:bodyPr>
          <a:lstStyle/>
          <a:p>
            <a:pPr algn="ctr"/>
            <a:r>
              <a:rPr lang="en-AU" dirty="0" smtClean="0"/>
              <a:t>Existing knowledge </a:t>
            </a:r>
            <a:r>
              <a:rPr lang="en-AU" dirty="0"/>
              <a:t>on distribution of key fisheries species, but not </a:t>
            </a:r>
            <a:r>
              <a:rPr lang="en-AU" dirty="0" err="1"/>
              <a:t>demersal</a:t>
            </a:r>
            <a:r>
              <a:rPr lang="en-AU" dirty="0"/>
              <a:t> fish assemblages as a whole</a:t>
            </a:r>
          </a:p>
          <a:p>
            <a:endParaRPr lang="en-AU" dirty="0" smtClean="0"/>
          </a:p>
          <a:p>
            <a:endParaRPr lang="en-AU" dirty="0" smtClean="0"/>
          </a:p>
          <a:p>
            <a:endParaRPr lang="en-AU" dirty="0"/>
          </a:p>
          <a:p>
            <a:r>
              <a:rPr lang="en-AU" sz="2000" b="1" dirty="0" smtClean="0">
                <a:solidFill>
                  <a:schemeClr val="accent1">
                    <a:lumMod val="75000"/>
                  </a:schemeClr>
                </a:solidFill>
              </a:rPr>
              <a:t>Aims: </a:t>
            </a:r>
          </a:p>
          <a:p>
            <a:pPr marL="285750" indent="-285750">
              <a:buFont typeface="Arial" panose="020B0604020202020204" pitchFamily="34" charset="0"/>
              <a:buChar char="•"/>
            </a:pPr>
            <a:r>
              <a:rPr lang="en-AU" dirty="0" smtClean="0"/>
              <a:t>Quantitatively characterise </a:t>
            </a:r>
            <a:r>
              <a:rPr lang="en-AU" dirty="0" err="1" smtClean="0"/>
              <a:t>demersal</a:t>
            </a:r>
            <a:r>
              <a:rPr lang="en-AU" dirty="0" smtClean="0"/>
              <a:t> fish assemblages on Kerguelen Plateau </a:t>
            </a:r>
          </a:p>
          <a:p>
            <a:pPr marL="285750" indent="-285750">
              <a:buFont typeface="Arial" panose="020B0604020202020204" pitchFamily="34" charset="0"/>
              <a:buChar char="•"/>
            </a:pPr>
            <a:r>
              <a:rPr lang="en-AU" dirty="0" smtClean="0"/>
              <a:t>Delineate spatial distribution of assemblages</a:t>
            </a:r>
          </a:p>
          <a:p>
            <a:pPr marL="285750" indent="-285750">
              <a:buFont typeface="Arial" panose="020B0604020202020204" pitchFamily="34" charset="0"/>
              <a:buChar char="•"/>
            </a:pPr>
            <a:r>
              <a:rPr lang="en-AU" dirty="0" smtClean="0"/>
              <a:t>Understand relationships with and relative importance of environmental variables</a:t>
            </a:r>
            <a:endParaRPr lang="en-AU" dirty="0"/>
          </a:p>
        </p:txBody>
      </p:sp>
    </p:spTree>
    <p:extLst>
      <p:ext uri="{BB962C8B-B14F-4D97-AF65-F5344CB8AC3E}">
        <p14:creationId xmlns:p14="http://schemas.microsoft.com/office/powerpoint/2010/main" val="4130552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smtClean="0"/>
              <a:t>INSERT FACULTY NAME IN FOOTER</a:t>
            </a:r>
            <a:endParaRPr lang="en-AU"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19</a:t>
            </a:fld>
            <a:endParaRPr lang="en-AU" dirty="0"/>
          </a:p>
        </p:txBody>
      </p:sp>
      <p:sp>
        <p:nvSpPr>
          <p:cNvPr id="5" name="Title 1"/>
          <p:cNvSpPr txBox="1">
            <a:spLocks noChangeAspect="1"/>
          </p:cNvSpPr>
          <p:nvPr/>
        </p:nvSpPr>
        <p:spPr>
          <a:xfrm>
            <a:off x="594000" y="225716"/>
            <a:ext cx="7704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Sub-Antarctic </a:t>
            </a:r>
            <a:r>
              <a:rPr lang="en-AU" dirty="0" err="1" smtClean="0">
                <a:solidFill>
                  <a:schemeClr val="accent5">
                    <a:lumMod val="75000"/>
                  </a:schemeClr>
                </a:solidFill>
              </a:rPr>
              <a:t>demersal</a:t>
            </a:r>
            <a:r>
              <a:rPr lang="en-AU" dirty="0" smtClean="0">
                <a:solidFill>
                  <a:schemeClr val="accent5">
                    <a:lumMod val="75000"/>
                  </a:schemeClr>
                </a:solidFill>
              </a:rPr>
              <a:t> fish: The Data</a:t>
            </a:r>
            <a:endParaRPr lang="en-AU" dirty="0">
              <a:solidFill>
                <a:schemeClr val="accent5">
                  <a:lumMod val="75000"/>
                </a:schemeClr>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07904" y="585716"/>
            <a:ext cx="5376597" cy="4032448"/>
          </a:xfrm>
          <a:prstGeom prst="rect">
            <a:avLst/>
          </a:prstGeom>
        </p:spPr>
      </p:pic>
      <p:sp>
        <p:nvSpPr>
          <p:cNvPr id="2" name="TextBox 1"/>
          <p:cNvSpPr txBox="1"/>
          <p:nvPr/>
        </p:nvSpPr>
        <p:spPr>
          <a:xfrm>
            <a:off x="594000" y="1321539"/>
            <a:ext cx="2829688" cy="4031873"/>
          </a:xfrm>
          <a:prstGeom prst="rect">
            <a:avLst/>
          </a:prstGeom>
          <a:noFill/>
        </p:spPr>
        <p:txBody>
          <a:bodyPr wrap="square" rtlCol="0">
            <a:spAutoFit/>
          </a:bodyPr>
          <a:lstStyle/>
          <a:p>
            <a:pPr marL="285750" indent="-285750">
              <a:buFont typeface="Arial" panose="020B0604020202020204" pitchFamily="34" charset="0"/>
              <a:buChar char="•"/>
            </a:pPr>
            <a:r>
              <a:rPr lang="en-AU" sz="1600" dirty="0" err="1" smtClean="0"/>
              <a:t>Demersal</a:t>
            </a:r>
            <a:r>
              <a:rPr lang="en-AU" sz="1600" dirty="0" smtClean="0"/>
              <a:t> fish trawls from French and Australian scientific surveys</a:t>
            </a:r>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r>
              <a:rPr lang="en-AU" sz="1600" dirty="0" smtClean="0"/>
              <a:t>7 surveys throughout 2006, 2010, 2013</a:t>
            </a:r>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r>
              <a:rPr lang="en-AU" sz="1600" dirty="0" smtClean="0"/>
              <a:t>Similar gear: Otter trawls, differing mesh</a:t>
            </a:r>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r>
              <a:rPr lang="en-AU" sz="1600" dirty="0" smtClean="0"/>
              <a:t>30 min trawls</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smtClean="0"/>
              <a:t>1000 m max depth</a:t>
            </a:r>
          </a:p>
          <a:p>
            <a:pPr marL="285750" indent="-285750">
              <a:buFont typeface="Arial" panose="020B0604020202020204" pitchFamily="34" charset="0"/>
              <a:buChar char="•"/>
            </a:pPr>
            <a:endParaRPr lang="en-AU" sz="1600" dirty="0" smtClean="0"/>
          </a:p>
          <a:p>
            <a:pPr marL="285750" indent="-285750">
              <a:buFont typeface="Arial" panose="020B0604020202020204" pitchFamily="34" charset="0"/>
              <a:buChar char="•"/>
            </a:pPr>
            <a:r>
              <a:rPr lang="en-AU" sz="1600" dirty="0" smtClean="0"/>
              <a:t>Presence/absence 23 species per trawl</a:t>
            </a:r>
            <a:endParaRPr lang="en-AU" sz="1600" dirty="0"/>
          </a:p>
        </p:txBody>
      </p:sp>
      <p:graphicFrame>
        <p:nvGraphicFramePr>
          <p:cNvPr id="8" name="Table 7"/>
          <p:cNvGraphicFramePr>
            <a:graphicFrameLocks noGrp="1"/>
          </p:cNvGraphicFramePr>
          <p:nvPr>
            <p:extLst>
              <p:ext uri="{D42A27DB-BD31-4B8C-83A1-F6EECF244321}">
                <p14:modId xmlns:p14="http://schemas.microsoft.com/office/powerpoint/2010/main" val="1210090058"/>
              </p:ext>
            </p:extLst>
          </p:nvPr>
        </p:nvGraphicFramePr>
        <p:xfrm>
          <a:off x="4472284" y="4797152"/>
          <a:ext cx="3598056" cy="1112520"/>
        </p:xfrm>
        <a:graphic>
          <a:graphicData uri="http://schemas.openxmlformats.org/drawingml/2006/table">
            <a:tbl>
              <a:tblPr firstRow="1" bandRow="1">
                <a:tableStyleId>{5C22544A-7EE6-4342-B048-85BDC9FD1C3A}</a:tableStyleId>
              </a:tblPr>
              <a:tblGrid>
                <a:gridCol w="899514"/>
                <a:gridCol w="899514"/>
                <a:gridCol w="899514"/>
                <a:gridCol w="899514"/>
              </a:tblGrid>
              <a:tr h="370840">
                <a:tc>
                  <a:txBody>
                    <a:bodyPr/>
                    <a:lstStyle/>
                    <a:p>
                      <a:r>
                        <a:rPr lang="en-AU" sz="1400" dirty="0" smtClean="0"/>
                        <a:t>Dataset</a:t>
                      </a:r>
                      <a:endParaRPr lang="en-AU" sz="1400" dirty="0"/>
                    </a:p>
                  </a:txBody>
                  <a:tcPr/>
                </a:tc>
                <a:tc>
                  <a:txBody>
                    <a:bodyPr/>
                    <a:lstStyle/>
                    <a:p>
                      <a:r>
                        <a:rPr lang="en-AU" sz="1400" dirty="0" smtClean="0"/>
                        <a:t>2006</a:t>
                      </a:r>
                      <a:endParaRPr lang="en-AU" sz="1400" dirty="0"/>
                    </a:p>
                  </a:txBody>
                  <a:tcPr/>
                </a:tc>
                <a:tc>
                  <a:txBody>
                    <a:bodyPr/>
                    <a:lstStyle/>
                    <a:p>
                      <a:r>
                        <a:rPr lang="en-AU" sz="1400" dirty="0" smtClean="0"/>
                        <a:t>2010</a:t>
                      </a:r>
                      <a:endParaRPr lang="en-AU" sz="1400" dirty="0"/>
                    </a:p>
                  </a:txBody>
                  <a:tcPr/>
                </a:tc>
                <a:tc>
                  <a:txBody>
                    <a:bodyPr/>
                    <a:lstStyle/>
                    <a:p>
                      <a:r>
                        <a:rPr lang="en-AU" sz="1400" dirty="0" smtClean="0"/>
                        <a:t>2013</a:t>
                      </a:r>
                      <a:endParaRPr lang="en-AU" sz="1400" dirty="0"/>
                    </a:p>
                  </a:txBody>
                  <a:tcPr/>
                </a:tc>
              </a:tr>
              <a:tr h="370840">
                <a:tc>
                  <a:txBody>
                    <a:bodyPr/>
                    <a:lstStyle/>
                    <a:p>
                      <a:r>
                        <a:rPr lang="en-AU" sz="1400" dirty="0" smtClean="0"/>
                        <a:t>POKER</a:t>
                      </a:r>
                      <a:endParaRPr lang="en-AU" sz="1400" dirty="0"/>
                    </a:p>
                  </a:txBody>
                  <a:tcPr/>
                </a:tc>
                <a:tc>
                  <a:txBody>
                    <a:bodyPr/>
                    <a:lstStyle/>
                    <a:p>
                      <a:r>
                        <a:rPr lang="en-AU" sz="1400" dirty="0" smtClean="0"/>
                        <a:t>189</a:t>
                      </a:r>
                      <a:endParaRPr lang="en-AU" sz="1400" dirty="0"/>
                    </a:p>
                  </a:txBody>
                  <a:tcPr/>
                </a:tc>
                <a:tc>
                  <a:txBody>
                    <a:bodyPr/>
                    <a:lstStyle/>
                    <a:p>
                      <a:r>
                        <a:rPr lang="en-AU" sz="1400" dirty="0" smtClean="0"/>
                        <a:t>205</a:t>
                      </a:r>
                      <a:endParaRPr lang="en-AU" sz="1400" dirty="0"/>
                    </a:p>
                  </a:txBody>
                  <a:tcPr/>
                </a:tc>
                <a:tc>
                  <a:txBody>
                    <a:bodyPr/>
                    <a:lstStyle/>
                    <a:p>
                      <a:r>
                        <a:rPr lang="en-AU" sz="1400" dirty="0" smtClean="0"/>
                        <a:t>198</a:t>
                      </a:r>
                      <a:endParaRPr lang="en-AU" sz="1400" dirty="0"/>
                    </a:p>
                  </a:txBody>
                  <a:tcPr/>
                </a:tc>
              </a:tr>
              <a:tr h="370840">
                <a:tc>
                  <a:txBody>
                    <a:bodyPr/>
                    <a:lstStyle/>
                    <a:p>
                      <a:r>
                        <a:rPr lang="en-AU" sz="1400" dirty="0" smtClean="0"/>
                        <a:t>RSTS</a:t>
                      </a:r>
                      <a:endParaRPr lang="en-AU" sz="1400" dirty="0"/>
                    </a:p>
                  </a:txBody>
                  <a:tcPr/>
                </a:tc>
                <a:tc>
                  <a:txBody>
                    <a:bodyPr/>
                    <a:lstStyle/>
                    <a:p>
                      <a:r>
                        <a:rPr lang="en-AU" sz="1400" dirty="0" smtClean="0"/>
                        <a:t>153</a:t>
                      </a:r>
                      <a:endParaRPr lang="en-AU" sz="1400" dirty="0"/>
                    </a:p>
                  </a:txBody>
                  <a:tcPr/>
                </a:tc>
                <a:tc>
                  <a:txBody>
                    <a:bodyPr/>
                    <a:lstStyle/>
                    <a:p>
                      <a:r>
                        <a:rPr lang="en-AU" sz="1400" dirty="0" smtClean="0"/>
                        <a:t>312</a:t>
                      </a:r>
                      <a:endParaRPr lang="en-AU" sz="1400" dirty="0"/>
                    </a:p>
                  </a:txBody>
                  <a:tcPr/>
                </a:tc>
                <a:tc>
                  <a:txBody>
                    <a:bodyPr/>
                    <a:lstStyle/>
                    <a:p>
                      <a:r>
                        <a:rPr lang="en-AU" sz="1400" dirty="0" smtClean="0"/>
                        <a:t>138</a:t>
                      </a:r>
                      <a:endParaRPr lang="en-AU" sz="1400" dirty="0"/>
                    </a:p>
                  </a:txBody>
                  <a:tcPr/>
                </a:tc>
              </a:tr>
            </a:tbl>
          </a:graphicData>
        </a:graphic>
      </p:graphicFrame>
    </p:spTree>
    <p:extLst>
      <p:ext uri="{BB962C8B-B14F-4D97-AF65-F5344CB8AC3E}">
        <p14:creationId xmlns:p14="http://schemas.microsoft.com/office/powerpoint/2010/main" val="966169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5">
                    <a:lumMod val="75000"/>
                  </a:schemeClr>
                </a:solidFill>
              </a:rPr>
              <a:t>Background- community modelling</a:t>
            </a:r>
            <a:endParaRPr lang="en-AU"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1DEBBDC7-4A1B-43E6-8DA6-58148E08E8A6}" type="slidenum">
              <a:rPr lang="en-AU" smtClean="0"/>
              <a:pPr/>
              <a:t>2</a:t>
            </a:fld>
            <a:endParaRPr lang="en-AU" dirty="0"/>
          </a:p>
        </p:txBody>
      </p:sp>
      <p:sp>
        <p:nvSpPr>
          <p:cNvPr id="5" name="TextBox 4"/>
          <p:cNvSpPr txBox="1"/>
          <p:nvPr/>
        </p:nvSpPr>
        <p:spPr>
          <a:xfrm>
            <a:off x="746537" y="1260000"/>
            <a:ext cx="184731" cy="369332"/>
          </a:xfrm>
          <a:prstGeom prst="rect">
            <a:avLst/>
          </a:prstGeom>
          <a:noFill/>
        </p:spPr>
        <p:txBody>
          <a:bodyPr wrap="none" rtlCol="0">
            <a:spAutoFit/>
          </a:bodyPr>
          <a:lstStyle/>
          <a:p>
            <a:endParaRPr lang="en-AU" dirty="0"/>
          </a:p>
        </p:txBody>
      </p:sp>
      <p:sp>
        <p:nvSpPr>
          <p:cNvPr id="7" name="TextBox 6"/>
          <p:cNvSpPr txBox="1"/>
          <p:nvPr/>
        </p:nvSpPr>
        <p:spPr>
          <a:xfrm>
            <a:off x="862938" y="1260000"/>
            <a:ext cx="7381487" cy="4801314"/>
          </a:xfrm>
          <a:prstGeom prst="rect">
            <a:avLst/>
          </a:prstGeom>
          <a:noFill/>
        </p:spPr>
        <p:txBody>
          <a:bodyPr wrap="square" rtlCol="0">
            <a:spAutoFit/>
          </a:bodyPr>
          <a:lstStyle/>
          <a:p>
            <a:pPr marL="285750" indent="-285750">
              <a:buFont typeface="Arial" panose="020B0604020202020204" pitchFamily="34" charset="0"/>
              <a:buChar char="•"/>
            </a:pPr>
            <a:r>
              <a:rPr lang="en-AU" dirty="0"/>
              <a:t>Understanding the spatial distribution of </a:t>
            </a:r>
          </a:p>
          <a:p>
            <a:r>
              <a:rPr lang="en-AU" dirty="0" smtClean="0"/>
              <a:t>    species and </a:t>
            </a:r>
            <a:r>
              <a:rPr lang="en-AU" dirty="0"/>
              <a:t>their relationship with </a:t>
            </a:r>
            <a:endParaRPr lang="en-AU" dirty="0" smtClean="0"/>
          </a:p>
          <a:p>
            <a:r>
              <a:rPr lang="en-AU" dirty="0"/>
              <a:t> </a:t>
            </a:r>
            <a:r>
              <a:rPr lang="en-AU" dirty="0" smtClean="0"/>
              <a:t>   environmental </a:t>
            </a:r>
            <a:r>
              <a:rPr lang="en-AU" dirty="0"/>
              <a:t>factors </a:t>
            </a:r>
            <a:r>
              <a:rPr lang="en-AU" dirty="0" smtClean="0"/>
              <a:t>forms </a:t>
            </a:r>
            <a:r>
              <a:rPr lang="en-AU" dirty="0"/>
              <a:t>a central </a:t>
            </a:r>
            <a:endParaRPr lang="en-AU" dirty="0" smtClean="0"/>
          </a:p>
          <a:p>
            <a:r>
              <a:rPr lang="en-AU" dirty="0"/>
              <a:t> </a:t>
            </a:r>
            <a:r>
              <a:rPr lang="en-AU" dirty="0" smtClean="0"/>
              <a:t>   tenant </a:t>
            </a:r>
            <a:r>
              <a:rPr lang="en-AU" dirty="0"/>
              <a:t>in </a:t>
            </a:r>
            <a:r>
              <a:rPr lang="en-AU" dirty="0" smtClean="0"/>
              <a:t>ecology</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Numerous conservation applications </a:t>
            </a:r>
          </a:p>
          <a:p>
            <a:pPr marL="742950" lvl="1" indent="-285750">
              <a:buFont typeface="Arial" panose="020B0604020202020204" pitchFamily="34" charset="0"/>
              <a:buChar char="•"/>
            </a:pPr>
            <a:r>
              <a:rPr lang="en-AU" dirty="0" smtClean="0"/>
              <a:t>Delineating spatial units</a:t>
            </a:r>
          </a:p>
          <a:p>
            <a:pPr marL="742950" lvl="1" indent="-285750">
              <a:buFont typeface="Arial" panose="020B0604020202020204" pitchFamily="34" charset="0"/>
              <a:buChar char="•"/>
            </a:pPr>
            <a:r>
              <a:rPr lang="en-AU" dirty="0" smtClean="0"/>
              <a:t>Prioritising effort</a:t>
            </a:r>
          </a:p>
          <a:p>
            <a:pPr marL="742950" lvl="1" indent="-285750">
              <a:buFont typeface="Arial" panose="020B0604020202020204" pitchFamily="34" charset="0"/>
              <a:buChar char="•"/>
            </a:pPr>
            <a:r>
              <a:rPr lang="en-AU" dirty="0" smtClean="0"/>
              <a:t>Developing baselines</a:t>
            </a:r>
          </a:p>
          <a:p>
            <a:pPr marL="742950" lvl="1" indent="-285750">
              <a:buFont typeface="Arial" panose="020B0604020202020204" pitchFamily="34" charset="0"/>
              <a:buChar char="•"/>
            </a:pPr>
            <a:r>
              <a:rPr lang="en-AU" dirty="0" smtClean="0"/>
              <a:t>Predicting change</a:t>
            </a:r>
          </a:p>
          <a:p>
            <a:endParaRPr lang="en-AU" dirty="0"/>
          </a:p>
          <a:p>
            <a:pPr marL="285750" indent="-285750">
              <a:buFont typeface="Arial" panose="020B0604020202020204" pitchFamily="34" charset="0"/>
              <a:buChar char="•"/>
            </a:pPr>
            <a:r>
              <a:rPr lang="en-AU" dirty="0" smtClean="0"/>
              <a:t>Increasing focus on biodiversity and multispecies assemblages rather than individual species</a:t>
            </a:r>
          </a:p>
          <a:p>
            <a:endParaRPr lang="en-AU" dirty="0" smtClean="0"/>
          </a:p>
          <a:p>
            <a:pPr marL="285750" indent="-285750">
              <a:buFont typeface="Arial" panose="020B0604020202020204" pitchFamily="34" charset="0"/>
              <a:buChar char="•"/>
            </a:pPr>
            <a:r>
              <a:rPr lang="en-AU" dirty="0" smtClean="0"/>
              <a:t>Often want to identify regions in space that contain similar assemblage</a:t>
            </a:r>
          </a:p>
          <a:p>
            <a:endParaRPr lang="en-AU" dirty="0"/>
          </a:p>
        </p:txBody>
      </p:sp>
      <p:pic>
        <p:nvPicPr>
          <p:cNvPr id="11268" name="Picture 4" descr="http://soer.justice.tas.gov.au/2009/image/1000/cem/id1000-m-TasIMCRA4Regions-l.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38552" y="1387000"/>
            <a:ext cx="2928067" cy="266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517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544" y="5714784"/>
            <a:ext cx="1800200" cy="671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p>
            <a:fld id="{1DEBBDC7-4A1B-43E6-8DA6-58148E08E8A6}" type="slidenum">
              <a:rPr lang="en-AU" smtClean="0"/>
              <a:pPr/>
              <a:t>20</a:t>
            </a:fld>
            <a:endParaRPr lang="en-AU" dirty="0"/>
          </a:p>
        </p:txBody>
      </p:sp>
      <p:sp>
        <p:nvSpPr>
          <p:cNvPr id="5" name="Title 1"/>
          <p:cNvSpPr txBox="1">
            <a:spLocks noChangeAspect="1"/>
          </p:cNvSpPr>
          <p:nvPr/>
        </p:nvSpPr>
        <p:spPr>
          <a:xfrm>
            <a:off x="594000" y="225716"/>
            <a:ext cx="7704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Sub-Antarctic </a:t>
            </a:r>
            <a:r>
              <a:rPr lang="en-AU" dirty="0" err="1" smtClean="0">
                <a:solidFill>
                  <a:schemeClr val="accent5">
                    <a:lumMod val="75000"/>
                  </a:schemeClr>
                </a:solidFill>
              </a:rPr>
              <a:t>demersal</a:t>
            </a:r>
            <a:r>
              <a:rPr lang="en-AU" dirty="0" smtClean="0">
                <a:solidFill>
                  <a:schemeClr val="accent5">
                    <a:lumMod val="75000"/>
                  </a:schemeClr>
                </a:solidFill>
              </a:rPr>
              <a:t> fish: The Data</a:t>
            </a:r>
            <a:endParaRPr lang="en-AU" dirty="0">
              <a:solidFill>
                <a:schemeClr val="accent5">
                  <a:lumMod val="75000"/>
                </a:schemeClr>
              </a:solidFill>
            </a:endParaRP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99591" y="770533"/>
            <a:ext cx="7220120" cy="5615649"/>
          </a:xfrm>
          <a:prstGeom prst="rect">
            <a:avLst/>
          </a:prstGeom>
        </p:spPr>
      </p:pic>
      <p:sp>
        <p:nvSpPr>
          <p:cNvPr id="11" name="TextBox 10"/>
          <p:cNvSpPr txBox="1"/>
          <p:nvPr/>
        </p:nvSpPr>
        <p:spPr>
          <a:xfrm>
            <a:off x="5004048" y="4725144"/>
            <a:ext cx="3421254" cy="1200329"/>
          </a:xfrm>
          <a:prstGeom prst="rect">
            <a:avLst/>
          </a:prstGeom>
          <a:noFill/>
        </p:spPr>
        <p:txBody>
          <a:bodyPr wrap="square" rtlCol="0">
            <a:spAutoFit/>
          </a:bodyPr>
          <a:lstStyle/>
          <a:p>
            <a:pPr marL="285750" indent="-285750">
              <a:buFont typeface="Arial" panose="020B0604020202020204" pitchFamily="34" charset="0"/>
              <a:buChar char="•"/>
            </a:pPr>
            <a:r>
              <a:rPr lang="en-AU" dirty="0" smtClean="0"/>
              <a:t>Covariates correlated &lt;0.7</a:t>
            </a:r>
          </a:p>
          <a:p>
            <a:pPr marL="285750" indent="-285750">
              <a:buFont typeface="Arial" panose="020B0604020202020204" pitchFamily="34" charset="0"/>
              <a:buChar char="•"/>
            </a:pPr>
            <a:r>
              <a:rPr lang="en-AU" dirty="0" smtClean="0"/>
              <a:t>Initial screening using GAMs for each species and covariate</a:t>
            </a:r>
          </a:p>
        </p:txBody>
      </p:sp>
    </p:spTree>
    <p:extLst>
      <p:ext uri="{BB962C8B-B14F-4D97-AF65-F5344CB8AC3E}">
        <p14:creationId xmlns:p14="http://schemas.microsoft.com/office/powerpoint/2010/main" val="912248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EBBDC7-4A1B-43E6-8DA6-58148E08E8A6}" type="slidenum">
              <a:rPr lang="en-AU" smtClean="0"/>
              <a:pPr/>
              <a:t>21</a:t>
            </a:fld>
            <a:endParaRPr lang="en-AU" dirty="0"/>
          </a:p>
        </p:txBody>
      </p:sp>
      <p:sp>
        <p:nvSpPr>
          <p:cNvPr id="5" name="Title 1"/>
          <p:cNvSpPr txBox="1">
            <a:spLocks noChangeAspect="1"/>
          </p:cNvSpPr>
          <p:nvPr/>
        </p:nvSpPr>
        <p:spPr>
          <a:xfrm>
            <a:off x="594000" y="225716"/>
            <a:ext cx="8010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Sub-Antarctic </a:t>
            </a:r>
            <a:r>
              <a:rPr lang="en-AU" dirty="0" err="1" smtClean="0">
                <a:solidFill>
                  <a:schemeClr val="accent5">
                    <a:lumMod val="75000"/>
                  </a:schemeClr>
                </a:solidFill>
              </a:rPr>
              <a:t>demersal</a:t>
            </a:r>
            <a:r>
              <a:rPr lang="en-AU" dirty="0" smtClean="0">
                <a:solidFill>
                  <a:schemeClr val="accent5">
                    <a:lumMod val="75000"/>
                  </a:schemeClr>
                </a:solidFill>
              </a:rPr>
              <a:t> fish: Modelling approach</a:t>
            </a:r>
            <a:endParaRPr lang="en-AU" dirty="0">
              <a:solidFill>
                <a:schemeClr val="accent5">
                  <a:lumMod val="7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090462" y="855210"/>
            <a:ext cx="3333750" cy="2880320"/>
          </a:xfrm>
          <a:prstGeom prst="rect">
            <a:avLst/>
          </a:prstGeom>
        </p:spPr>
      </p:pic>
      <p:sp>
        <p:nvSpPr>
          <p:cNvPr id="3" name="TextBox 2"/>
          <p:cNvSpPr txBox="1"/>
          <p:nvPr/>
        </p:nvSpPr>
        <p:spPr>
          <a:xfrm>
            <a:off x="467544" y="1268760"/>
            <a:ext cx="4032448" cy="1477328"/>
          </a:xfrm>
          <a:prstGeom prst="rect">
            <a:avLst/>
          </a:prstGeom>
          <a:noFill/>
        </p:spPr>
        <p:txBody>
          <a:bodyPr wrap="square" rtlCol="0">
            <a:spAutoFit/>
          </a:bodyPr>
          <a:lstStyle/>
          <a:p>
            <a:pPr marL="285750" indent="-285750">
              <a:buFont typeface="Arial" panose="020B0604020202020204" pitchFamily="34" charset="0"/>
              <a:buChar char="•"/>
            </a:pPr>
            <a:r>
              <a:rPr lang="en-AU" dirty="0" smtClean="0"/>
              <a:t>No covariate selection then choose number clusters (RCPs) using BIC</a:t>
            </a:r>
          </a:p>
          <a:p>
            <a:endParaRPr lang="en-AU" dirty="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p:txBody>
      </p:sp>
      <p:sp>
        <p:nvSpPr>
          <p:cNvPr id="9" name="Down Arrow 8"/>
          <p:cNvSpPr/>
          <p:nvPr/>
        </p:nvSpPr>
        <p:spPr>
          <a:xfrm>
            <a:off x="6516216" y="2192090"/>
            <a:ext cx="14401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55875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EBBDC7-4A1B-43E6-8DA6-58148E08E8A6}" type="slidenum">
              <a:rPr lang="en-AU" smtClean="0"/>
              <a:pPr/>
              <a:t>22</a:t>
            </a:fld>
            <a:endParaRPr lang="en-AU" dirty="0"/>
          </a:p>
        </p:txBody>
      </p:sp>
      <p:sp>
        <p:nvSpPr>
          <p:cNvPr id="5" name="Title 1"/>
          <p:cNvSpPr txBox="1">
            <a:spLocks noChangeAspect="1"/>
          </p:cNvSpPr>
          <p:nvPr/>
        </p:nvSpPr>
        <p:spPr>
          <a:xfrm>
            <a:off x="594000" y="225716"/>
            <a:ext cx="8010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Sub-Antarctic </a:t>
            </a:r>
            <a:r>
              <a:rPr lang="en-AU" dirty="0" err="1" smtClean="0">
                <a:solidFill>
                  <a:schemeClr val="accent5">
                    <a:lumMod val="75000"/>
                  </a:schemeClr>
                </a:solidFill>
              </a:rPr>
              <a:t>demersal</a:t>
            </a:r>
            <a:r>
              <a:rPr lang="en-AU" dirty="0" smtClean="0">
                <a:solidFill>
                  <a:schemeClr val="accent5">
                    <a:lumMod val="75000"/>
                  </a:schemeClr>
                </a:solidFill>
              </a:rPr>
              <a:t> fish: Modelling approach</a:t>
            </a:r>
            <a:endParaRPr lang="en-AU" dirty="0">
              <a:solidFill>
                <a:schemeClr val="accent5">
                  <a:lumMod val="7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90462" y="855210"/>
            <a:ext cx="3333750" cy="2880320"/>
          </a:xfrm>
          <a:prstGeom prst="rect">
            <a:avLst/>
          </a:prstGeom>
        </p:spPr>
      </p:pic>
      <p:sp>
        <p:nvSpPr>
          <p:cNvPr id="3" name="TextBox 2"/>
          <p:cNvSpPr txBox="1"/>
          <p:nvPr/>
        </p:nvSpPr>
        <p:spPr>
          <a:xfrm>
            <a:off x="467544" y="1268760"/>
            <a:ext cx="4032448" cy="3970318"/>
          </a:xfrm>
          <a:prstGeom prst="rect">
            <a:avLst/>
          </a:prstGeom>
          <a:noFill/>
        </p:spPr>
        <p:txBody>
          <a:bodyPr wrap="square" rtlCol="0">
            <a:spAutoFit/>
          </a:bodyPr>
          <a:lstStyle/>
          <a:p>
            <a:pPr marL="285750" indent="-285750">
              <a:buFont typeface="Arial" panose="020B0604020202020204" pitchFamily="34" charset="0"/>
              <a:buChar char="•"/>
            </a:pPr>
            <a:r>
              <a:rPr lang="en-AU" dirty="0" smtClean="0"/>
              <a:t>No covariate selection then choose number clusters (RCPs) using BIC</a:t>
            </a:r>
          </a:p>
          <a:p>
            <a:endParaRPr lang="en-AU" dirty="0"/>
          </a:p>
          <a:p>
            <a:r>
              <a:rPr lang="en-AU" dirty="0" smtClean="0"/>
              <a:t>Covariate selection:</a:t>
            </a:r>
          </a:p>
          <a:p>
            <a:pPr marL="285750" indent="-285750">
              <a:buFont typeface="Arial" panose="020B0604020202020204" pitchFamily="34" charset="0"/>
              <a:buChar char="•"/>
            </a:pPr>
            <a:r>
              <a:rPr lang="en-AU" dirty="0" smtClean="0"/>
              <a:t>Start with all covariates and their quadratics</a:t>
            </a:r>
          </a:p>
          <a:p>
            <a:pPr marL="285750" indent="-285750">
              <a:buFont typeface="Arial" panose="020B0604020202020204" pitchFamily="34" charset="0"/>
              <a:buChar char="•"/>
            </a:pPr>
            <a:r>
              <a:rPr lang="en-AU" dirty="0" smtClean="0"/>
              <a:t>Backwards selection</a:t>
            </a:r>
          </a:p>
          <a:p>
            <a:pPr marL="285750" indent="-285750">
              <a:buFont typeface="Arial" panose="020B0604020202020204" pitchFamily="34" charset="0"/>
              <a:buChar char="•"/>
            </a:pPr>
            <a:r>
              <a:rPr lang="en-AU" dirty="0" smtClean="0"/>
              <a:t>Choose ‘best model’ for given RCP</a:t>
            </a:r>
          </a:p>
          <a:p>
            <a:pPr marL="285750" indent="-285750">
              <a:buFont typeface="Arial" panose="020B0604020202020204" pitchFamily="34" charset="0"/>
              <a:buChar char="•"/>
            </a:pPr>
            <a:r>
              <a:rPr lang="en-AU" dirty="0" smtClean="0"/>
              <a:t>Check </a:t>
            </a:r>
            <a:r>
              <a:rPr lang="en-AU" dirty="0" err="1" smtClean="0"/>
              <a:t>nRCPs</a:t>
            </a:r>
            <a:endParaRPr lang="en-AU" dirty="0" smtClean="0"/>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smtClean="0"/>
              <a:t>Survey included as a sampling factor</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p:txBody>
      </p:sp>
      <p:sp>
        <p:nvSpPr>
          <p:cNvPr id="7" name="Rectangle 6"/>
          <p:cNvSpPr/>
          <p:nvPr/>
        </p:nvSpPr>
        <p:spPr>
          <a:xfrm>
            <a:off x="5508104" y="1368476"/>
            <a:ext cx="2664296"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0" name="Straight Connector 9"/>
          <p:cNvCxnSpPr/>
          <p:nvPr/>
        </p:nvCxnSpPr>
        <p:spPr>
          <a:xfrm>
            <a:off x="5643612" y="1484784"/>
            <a:ext cx="410163" cy="864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64559" y="2351827"/>
            <a:ext cx="523665" cy="155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6584265" y="2429384"/>
            <a:ext cx="529767" cy="7755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106686" y="2295370"/>
            <a:ext cx="527052" cy="134014"/>
          </a:xfrm>
          <a:prstGeom prst="line">
            <a:avLst/>
          </a:prstGeom>
        </p:spPr>
        <p:style>
          <a:lnRef idx="1">
            <a:schemeClr val="accent1"/>
          </a:lnRef>
          <a:fillRef idx="0">
            <a:schemeClr val="accent1"/>
          </a:fillRef>
          <a:effectRef idx="0">
            <a:schemeClr val="accent1"/>
          </a:effectRef>
          <a:fontRef idx="minor">
            <a:schemeClr val="tx1"/>
          </a:fontRef>
        </p:style>
      </p:cxnSp>
      <p:sp>
        <p:nvSpPr>
          <p:cNvPr id="6" name="Oval 5"/>
          <p:cNvSpPr>
            <a:spLocks noChangeAspect="1"/>
          </p:cNvSpPr>
          <p:nvPr/>
        </p:nvSpPr>
        <p:spPr>
          <a:xfrm>
            <a:off x="6025990" y="2313162"/>
            <a:ext cx="71435" cy="7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Oval 26"/>
          <p:cNvSpPr>
            <a:spLocks noChangeAspect="1"/>
          </p:cNvSpPr>
          <p:nvPr/>
        </p:nvSpPr>
        <p:spPr>
          <a:xfrm>
            <a:off x="6548547" y="2466854"/>
            <a:ext cx="71435" cy="7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Oval 27"/>
          <p:cNvSpPr>
            <a:spLocks noChangeAspect="1"/>
          </p:cNvSpPr>
          <p:nvPr/>
        </p:nvSpPr>
        <p:spPr>
          <a:xfrm>
            <a:off x="7077730" y="2389419"/>
            <a:ext cx="71435" cy="7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p:cNvSpPr txBox="1"/>
          <p:nvPr/>
        </p:nvSpPr>
        <p:spPr>
          <a:xfrm>
            <a:off x="7696881" y="2127481"/>
            <a:ext cx="891591" cy="276999"/>
          </a:xfrm>
          <a:prstGeom prst="rect">
            <a:avLst/>
          </a:prstGeom>
          <a:noFill/>
        </p:spPr>
        <p:txBody>
          <a:bodyPr wrap="none" rtlCol="0">
            <a:spAutoFit/>
          </a:bodyPr>
          <a:lstStyle/>
          <a:p>
            <a:r>
              <a:rPr lang="en-AU" sz="1200" dirty="0" smtClean="0"/>
              <a:t>Full model</a:t>
            </a:r>
            <a:endParaRPr lang="en-AU" sz="1200" dirty="0"/>
          </a:p>
        </p:txBody>
      </p:sp>
      <p:sp>
        <p:nvSpPr>
          <p:cNvPr id="30" name="Oval 29"/>
          <p:cNvSpPr>
            <a:spLocks noChangeAspect="1"/>
          </p:cNvSpPr>
          <p:nvPr/>
        </p:nvSpPr>
        <p:spPr>
          <a:xfrm>
            <a:off x="7563825" y="2241727"/>
            <a:ext cx="71435" cy="714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p:cNvSpPr txBox="1"/>
          <p:nvPr/>
        </p:nvSpPr>
        <p:spPr>
          <a:xfrm>
            <a:off x="7793259" y="2743711"/>
            <a:ext cx="628698" cy="276999"/>
          </a:xfrm>
          <a:prstGeom prst="rect">
            <a:avLst/>
          </a:prstGeom>
          <a:noFill/>
        </p:spPr>
        <p:txBody>
          <a:bodyPr wrap="none" rtlCol="0">
            <a:spAutoFit/>
          </a:bodyPr>
          <a:lstStyle/>
          <a:p>
            <a:r>
              <a:rPr lang="en-AU" sz="1200" dirty="0" smtClean="0"/>
              <a:t>Step 1</a:t>
            </a:r>
            <a:endParaRPr lang="en-AU" sz="1200" dirty="0"/>
          </a:p>
        </p:txBody>
      </p:sp>
      <p:sp>
        <p:nvSpPr>
          <p:cNvPr id="32" name="Oval 31"/>
          <p:cNvSpPr>
            <a:spLocks noChangeAspect="1"/>
          </p:cNvSpPr>
          <p:nvPr/>
        </p:nvSpPr>
        <p:spPr>
          <a:xfrm>
            <a:off x="6548922" y="2653316"/>
            <a:ext cx="71435" cy="7143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p:cNvSpPr>
            <a:spLocks noChangeAspect="1"/>
          </p:cNvSpPr>
          <p:nvPr/>
        </p:nvSpPr>
        <p:spPr>
          <a:xfrm>
            <a:off x="6548546" y="2847914"/>
            <a:ext cx="71435" cy="71435"/>
          </a:xfrm>
          <a:prstGeom prst="ellipse">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253739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EBBDC7-4A1B-43E6-8DA6-58148E08E8A6}" type="slidenum">
              <a:rPr lang="en-AU" smtClean="0"/>
              <a:pPr/>
              <a:t>23</a:t>
            </a:fld>
            <a:endParaRPr lang="en-AU" dirty="0"/>
          </a:p>
        </p:txBody>
      </p:sp>
      <p:sp>
        <p:nvSpPr>
          <p:cNvPr id="5" name="Title 1"/>
          <p:cNvSpPr txBox="1">
            <a:spLocks noChangeAspect="1"/>
          </p:cNvSpPr>
          <p:nvPr/>
        </p:nvSpPr>
        <p:spPr>
          <a:xfrm>
            <a:off x="594000" y="225716"/>
            <a:ext cx="8010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Sub-Antarctic </a:t>
            </a:r>
            <a:r>
              <a:rPr lang="en-AU" dirty="0" err="1" smtClean="0">
                <a:solidFill>
                  <a:schemeClr val="accent5">
                    <a:lumMod val="75000"/>
                  </a:schemeClr>
                </a:solidFill>
              </a:rPr>
              <a:t>demersal</a:t>
            </a:r>
            <a:r>
              <a:rPr lang="en-AU" dirty="0" smtClean="0">
                <a:solidFill>
                  <a:schemeClr val="accent5">
                    <a:lumMod val="75000"/>
                  </a:schemeClr>
                </a:solidFill>
              </a:rPr>
              <a:t> fish: Results</a:t>
            </a:r>
            <a:endParaRPr lang="en-AU" dirty="0">
              <a:solidFill>
                <a:schemeClr val="accent5">
                  <a:lumMod val="75000"/>
                </a:schemeClr>
              </a:solidFill>
            </a:endParaRPr>
          </a:p>
        </p:txBody>
      </p:sp>
      <mc:AlternateContent xmlns:mc="http://schemas.openxmlformats.org/markup-compatibility/2006">
        <mc:Choice xmlns:a14="http://schemas.microsoft.com/office/drawing/2010/main" Requires="a14">
          <p:sp>
            <p:nvSpPr>
              <p:cNvPr id="3" name="TextBox 2"/>
              <p:cNvSpPr txBox="1"/>
              <p:nvPr/>
            </p:nvSpPr>
            <p:spPr>
              <a:xfrm>
                <a:off x="467544" y="1268760"/>
                <a:ext cx="4032448" cy="3416320"/>
              </a:xfrm>
              <a:prstGeom prst="rect">
                <a:avLst/>
              </a:prstGeom>
              <a:noFill/>
            </p:spPr>
            <p:txBody>
              <a:bodyPr wrap="square" rtlCol="0">
                <a:spAutoFit/>
              </a:bodyPr>
              <a:lstStyle/>
              <a:p>
                <a:pPr marL="285750" indent="-285750">
                  <a:buFont typeface="Arial" panose="020B0604020202020204" pitchFamily="34" charset="0"/>
                  <a:buChar char="•"/>
                </a:pPr>
                <a:r>
                  <a:rPr lang="en-AU" dirty="0" smtClean="0"/>
                  <a:t>Including Survey seemed to improve models</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Minimal model contained:</a:t>
                </a:r>
              </a:p>
              <a:p>
                <a:pPr marL="742950" lvl="1" indent="-285750">
                  <a:buFont typeface="Arial" panose="020B0604020202020204" pitchFamily="34" charset="0"/>
                  <a:buChar char="•"/>
                </a:pPr>
                <a:r>
                  <a:rPr lang="en-AU" dirty="0" smtClean="0"/>
                  <a:t>Depth</a:t>
                </a:r>
              </a:p>
              <a:p>
                <a:pPr marL="742950" lvl="1" indent="-285750">
                  <a:buFont typeface="Arial" panose="020B0604020202020204" pitchFamily="34" charset="0"/>
                  <a:buChar char="•"/>
                </a:pPr>
                <a:r>
                  <a:rPr lang="en-AU" dirty="0" err="1" smtClean="0"/>
                  <a:t>Chla</a:t>
                </a:r>
                <a:r>
                  <a:rPr lang="en-AU" dirty="0" smtClean="0"/>
                  <a:t>-mean</a:t>
                </a:r>
              </a:p>
              <a:p>
                <a:pPr marL="742950" lvl="1" indent="-285750">
                  <a:buFont typeface="Arial" panose="020B0604020202020204" pitchFamily="34" charset="0"/>
                  <a:buChar char="•"/>
                </a:pPr>
                <a:r>
                  <a:rPr lang="en-AU" dirty="0" smtClean="0"/>
                  <a:t>Surface temp</a:t>
                </a:r>
              </a:p>
              <a:p>
                <a:pPr marL="742950" lvl="1" indent="-285750">
                  <a:buFont typeface="Arial" panose="020B0604020202020204" pitchFamily="34" charset="0"/>
                  <a:buChar char="•"/>
                </a:pPr>
                <a:r>
                  <a:rPr lang="en-AU" dirty="0" err="1" smtClean="0"/>
                  <a:t>Chla</a:t>
                </a:r>
                <a:r>
                  <a:rPr lang="en-AU" dirty="0" smtClean="0"/>
                  <a:t>- </a:t>
                </a:r>
                <a:r>
                  <a:rPr lang="en-AU" dirty="0" err="1" smtClean="0"/>
                  <a:t>sd</a:t>
                </a:r>
                <a:endParaRPr lang="en-AU" dirty="0" smtClean="0"/>
              </a:p>
              <a:p>
                <a:r>
                  <a:rPr lang="en-AU" dirty="0" smtClean="0"/>
                  <a:t> </a:t>
                </a:r>
              </a:p>
              <a:p>
                <a:pPr marL="285750" indent="-285750">
                  <a:buFont typeface="Arial" panose="020B0604020202020204" pitchFamily="34" charset="0"/>
                  <a:buChar char="•"/>
                </a:pPr>
                <a:r>
                  <a:rPr lang="en-AU" dirty="0" smtClean="0"/>
                  <a:t>Depth most important </a:t>
                </a:r>
                <a14:m>
                  <m:oMath xmlns:m="http://schemas.openxmlformats.org/officeDocument/2006/math">
                    <m:r>
                      <a:rPr lang="en-AU" b="0" i="0" smtClean="0">
                        <a:latin typeface="Cambria Math" panose="02040503050406030204" pitchFamily="18" charset="0"/>
                        <a:ea typeface="Cambria Math" panose="02040503050406030204" pitchFamily="18" charset="0"/>
                      </a:rPr>
                      <m:t>(</m:t>
                    </m:r>
                    <m:r>
                      <a:rPr lang="en-AU" i="1" smtClean="0">
                        <a:latin typeface="Cambria Math" panose="02040503050406030204" pitchFamily="18" charset="0"/>
                        <a:ea typeface="Cambria Math" panose="02040503050406030204" pitchFamily="18" charset="0"/>
                      </a:rPr>
                      <m:t>∆</m:t>
                    </m:r>
                    <m:r>
                      <a:rPr lang="en-AU" b="0" i="1" smtClean="0">
                        <a:latin typeface="Cambria Math" panose="02040503050406030204" pitchFamily="18" charset="0"/>
                        <a:ea typeface="Cambria Math" panose="02040503050406030204" pitchFamily="18" charset="0"/>
                      </a:rPr>
                      <m:t>𝐵𝐼𝐶</m:t>
                    </m:r>
                    <m:r>
                      <a:rPr lang="en-AU" b="0" i="1" smtClean="0">
                        <a:latin typeface="Cambria Math" panose="02040503050406030204" pitchFamily="18" charset="0"/>
                        <a:ea typeface="Cambria Math" panose="02040503050406030204" pitchFamily="18" charset="0"/>
                      </a:rPr>
                      <m:t>) </m:t>
                    </m:r>
                  </m:oMath>
                </a14:m>
                <a:endParaRPr lang="en-AU" dirty="0" smtClean="0"/>
              </a:p>
              <a:p>
                <a:pPr marL="285750" indent="-285750">
                  <a:buFont typeface="Arial" panose="020B0604020202020204" pitchFamily="34" charset="0"/>
                  <a:buChar char="•"/>
                </a:pPr>
                <a:r>
                  <a:rPr lang="en-AU" dirty="0" smtClean="0"/>
                  <a:t>7 RCPs</a:t>
                </a:r>
              </a:p>
              <a:p>
                <a:pPr marL="285750" indent="-285750">
                  <a:buFont typeface="Arial" panose="020B0604020202020204" pitchFamily="34" charset="0"/>
                  <a:buChar char="•"/>
                </a:pPr>
                <a:endParaRPr lang="en-AU" dirty="0"/>
              </a:p>
            </p:txBody>
          </p:sp>
        </mc:Choice>
        <mc:Fallback>
          <p:sp>
            <p:nvSpPr>
              <p:cNvPr id="3" name="TextBox 2"/>
              <p:cNvSpPr txBox="1">
                <a:spLocks noRot="1" noChangeAspect="1" noMove="1" noResize="1" noEditPoints="1" noAdjustHandles="1" noChangeArrowheads="1" noChangeShapeType="1" noTextEdit="1"/>
              </p:cNvSpPr>
              <p:nvPr/>
            </p:nvSpPr>
            <p:spPr>
              <a:xfrm>
                <a:off x="467544" y="1268760"/>
                <a:ext cx="4032448" cy="3416320"/>
              </a:xfrm>
              <a:prstGeom prst="rect">
                <a:avLst/>
              </a:prstGeom>
              <a:blipFill rotWithShape="0">
                <a:blip r:embed="rId2"/>
                <a:stretch>
                  <a:fillRect l="-1059" t="-891"/>
                </a:stretch>
              </a:blipFill>
            </p:spPr>
            <p:txBody>
              <a:bodyPr/>
              <a:lstStyle/>
              <a:p>
                <a:r>
                  <a:rPr lang="en-AU">
                    <a:noFill/>
                  </a:rPr>
                  <a:t> </a:t>
                </a:r>
              </a:p>
            </p:txBody>
          </p:sp>
        </mc:Fallback>
      </mc:AlternateContent>
      <p:pic>
        <p:nvPicPr>
          <p:cNvPr id="19" name="Picture 1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2040" y="1300376"/>
            <a:ext cx="3963886" cy="3657600"/>
          </a:xfrm>
          <a:prstGeom prst="rect">
            <a:avLst/>
          </a:prstGeom>
        </p:spPr>
      </p:pic>
      <p:sp>
        <p:nvSpPr>
          <p:cNvPr id="8" name="Down Arrow 7"/>
          <p:cNvSpPr/>
          <p:nvPr/>
        </p:nvSpPr>
        <p:spPr>
          <a:xfrm rot="10800000">
            <a:off x="7345248" y="3879520"/>
            <a:ext cx="144016" cy="936104"/>
          </a:xfrm>
          <a:prstGeom prst="downArrow">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885806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000" y="5805264"/>
            <a:ext cx="34019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p>
            <a:fld id="{1DEBBDC7-4A1B-43E6-8DA6-58148E08E8A6}" type="slidenum">
              <a:rPr lang="en-AU" smtClean="0"/>
              <a:pPr/>
              <a:t>24</a:t>
            </a:fld>
            <a:endParaRPr lang="en-AU" dirty="0"/>
          </a:p>
        </p:txBody>
      </p:sp>
      <p:sp>
        <p:nvSpPr>
          <p:cNvPr id="5" name="Title 1"/>
          <p:cNvSpPr txBox="1">
            <a:spLocks noChangeAspect="1"/>
          </p:cNvSpPr>
          <p:nvPr/>
        </p:nvSpPr>
        <p:spPr>
          <a:xfrm>
            <a:off x="594000" y="225716"/>
            <a:ext cx="8010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Sub-Antarctic </a:t>
            </a:r>
            <a:r>
              <a:rPr lang="en-AU" dirty="0" err="1" smtClean="0">
                <a:solidFill>
                  <a:schemeClr val="accent5">
                    <a:lumMod val="75000"/>
                  </a:schemeClr>
                </a:solidFill>
              </a:rPr>
              <a:t>demersal</a:t>
            </a:r>
            <a:r>
              <a:rPr lang="en-AU" dirty="0" smtClean="0">
                <a:solidFill>
                  <a:schemeClr val="accent5">
                    <a:lumMod val="75000"/>
                  </a:schemeClr>
                </a:solidFill>
              </a:rPr>
              <a:t> fish: Results</a:t>
            </a:r>
            <a:endParaRPr lang="en-AU" dirty="0">
              <a:solidFill>
                <a:schemeClr val="accent5">
                  <a:lumMod val="7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47664" y="1134128"/>
            <a:ext cx="6288287" cy="5254596"/>
          </a:xfrm>
          <a:prstGeom prst="rect">
            <a:avLst/>
          </a:prstGeom>
        </p:spPr>
      </p:pic>
      <p:sp>
        <p:nvSpPr>
          <p:cNvPr id="6" name="TextBox 5"/>
          <p:cNvSpPr txBox="1"/>
          <p:nvPr/>
        </p:nvSpPr>
        <p:spPr>
          <a:xfrm>
            <a:off x="4211960" y="855256"/>
            <a:ext cx="1526315" cy="307777"/>
          </a:xfrm>
          <a:prstGeom prst="rect">
            <a:avLst/>
          </a:prstGeom>
          <a:noFill/>
        </p:spPr>
        <p:txBody>
          <a:bodyPr wrap="none" rtlCol="0">
            <a:spAutoFit/>
          </a:bodyPr>
          <a:lstStyle/>
          <a:p>
            <a:r>
              <a:rPr lang="en-AU" sz="1400" dirty="0" smtClean="0"/>
              <a:t>Sampling Effects</a:t>
            </a:r>
            <a:endParaRPr lang="en-AU" sz="1400" dirty="0"/>
          </a:p>
        </p:txBody>
      </p:sp>
      <p:cxnSp>
        <p:nvCxnSpPr>
          <p:cNvPr id="11" name="Straight Connector 10"/>
          <p:cNvCxnSpPr/>
          <p:nvPr/>
        </p:nvCxnSpPr>
        <p:spPr>
          <a:xfrm>
            <a:off x="5181972" y="1257239"/>
            <a:ext cx="0" cy="49800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9854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000" y="5805264"/>
            <a:ext cx="34019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p>
            <a:fld id="{1DEBBDC7-4A1B-43E6-8DA6-58148E08E8A6}" type="slidenum">
              <a:rPr lang="en-AU" smtClean="0"/>
              <a:pPr/>
              <a:t>25</a:t>
            </a:fld>
            <a:endParaRPr lang="en-AU" dirty="0"/>
          </a:p>
        </p:txBody>
      </p:sp>
      <p:sp>
        <p:nvSpPr>
          <p:cNvPr id="5" name="Title 1"/>
          <p:cNvSpPr txBox="1">
            <a:spLocks noChangeAspect="1"/>
          </p:cNvSpPr>
          <p:nvPr/>
        </p:nvSpPr>
        <p:spPr>
          <a:xfrm>
            <a:off x="594000" y="225716"/>
            <a:ext cx="8010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Sub-Antarctic </a:t>
            </a:r>
            <a:r>
              <a:rPr lang="en-AU" dirty="0" err="1" smtClean="0">
                <a:solidFill>
                  <a:schemeClr val="accent5">
                    <a:lumMod val="75000"/>
                  </a:schemeClr>
                </a:solidFill>
              </a:rPr>
              <a:t>demersal</a:t>
            </a:r>
            <a:r>
              <a:rPr lang="en-AU" dirty="0" smtClean="0">
                <a:solidFill>
                  <a:schemeClr val="accent5">
                    <a:lumMod val="75000"/>
                  </a:schemeClr>
                </a:solidFill>
              </a:rPr>
              <a:t> fish: Results</a:t>
            </a:r>
            <a:endParaRPr lang="en-AU" dirty="0">
              <a:solidFill>
                <a:schemeClr val="accent5">
                  <a:lumMod val="75000"/>
                </a:schemeClr>
              </a:solidFill>
            </a:endParaRPr>
          </a:p>
        </p:txBody>
      </p:sp>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16668" y="1052736"/>
            <a:ext cx="7787332" cy="4968552"/>
          </a:xfrm>
          <a:prstGeom prst="rect">
            <a:avLst/>
          </a:prstGeom>
        </p:spPr>
      </p:pic>
    </p:spTree>
    <p:extLst>
      <p:ext uri="{BB962C8B-B14F-4D97-AF65-F5344CB8AC3E}">
        <p14:creationId xmlns:p14="http://schemas.microsoft.com/office/powerpoint/2010/main" val="899261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000" y="5805264"/>
            <a:ext cx="34019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p>
            <a:fld id="{1DEBBDC7-4A1B-43E6-8DA6-58148E08E8A6}" type="slidenum">
              <a:rPr lang="en-AU" smtClean="0"/>
              <a:pPr/>
              <a:t>26</a:t>
            </a:fld>
            <a:endParaRPr lang="en-AU" dirty="0"/>
          </a:p>
        </p:txBody>
      </p:sp>
      <p:sp>
        <p:nvSpPr>
          <p:cNvPr id="5" name="Title 1"/>
          <p:cNvSpPr txBox="1">
            <a:spLocks noChangeAspect="1"/>
          </p:cNvSpPr>
          <p:nvPr/>
        </p:nvSpPr>
        <p:spPr>
          <a:xfrm>
            <a:off x="594000" y="225716"/>
            <a:ext cx="8010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Sub-Antarctic </a:t>
            </a:r>
            <a:r>
              <a:rPr lang="en-AU" dirty="0" err="1" smtClean="0">
                <a:solidFill>
                  <a:schemeClr val="accent5">
                    <a:lumMod val="75000"/>
                  </a:schemeClr>
                </a:solidFill>
              </a:rPr>
              <a:t>demersal</a:t>
            </a:r>
            <a:r>
              <a:rPr lang="en-AU" dirty="0" smtClean="0">
                <a:solidFill>
                  <a:schemeClr val="accent5">
                    <a:lumMod val="75000"/>
                  </a:schemeClr>
                </a:solidFill>
              </a:rPr>
              <a:t> fish: Results</a:t>
            </a:r>
            <a:endParaRPr lang="en-AU" dirty="0">
              <a:solidFill>
                <a:schemeClr val="accent5">
                  <a:lumMod val="75000"/>
                </a:schemeClr>
              </a:solidFill>
            </a:endParaRPr>
          </a:p>
        </p:txBody>
      </p:sp>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5483" y="510940"/>
            <a:ext cx="4356481" cy="3710353"/>
          </a:xfrm>
          <a:prstGeom prst="rect">
            <a:avLst/>
          </a:prstGeom>
        </p:spPr>
      </p:pic>
      <p:sp>
        <p:nvSpPr>
          <p:cNvPr id="7" name="TextBox 6"/>
          <p:cNvSpPr txBox="1"/>
          <p:nvPr/>
        </p:nvSpPr>
        <p:spPr>
          <a:xfrm>
            <a:off x="971600" y="3037342"/>
            <a:ext cx="1428596" cy="307777"/>
          </a:xfrm>
          <a:prstGeom prst="rect">
            <a:avLst/>
          </a:prstGeom>
          <a:noFill/>
        </p:spPr>
        <p:txBody>
          <a:bodyPr wrap="none" rtlCol="0">
            <a:spAutoFit/>
          </a:bodyPr>
          <a:lstStyle/>
          <a:p>
            <a:r>
              <a:rPr lang="en-AU" sz="1400" dirty="0" smtClean="0"/>
              <a:t>Hard Clustering</a:t>
            </a:r>
            <a:endParaRPr lang="en-AU" sz="1400" dirty="0"/>
          </a:p>
        </p:txBody>
      </p:sp>
      <p:grpSp>
        <p:nvGrpSpPr>
          <p:cNvPr id="15" name="Group 14"/>
          <p:cNvGrpSpPr/>
          <p:nvPr/>
        </p:nvGrpSpPr>
        <p:grpSpPr>
          <a:xfrm>
            <a:off x="5045283" y="884313"/>
            <a:ext cx="4052321" cy="4306057"/>
            <a:chOff x="5485106" y="779127"/>
            <a:chExt cx="3798366" cy="4054030"/>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t="-4217"/>
            <a:stretch/>
          </p:blipFill>
          <p:spPr>
            <a:xfrm>
              <a:off x="5485106" y="796428"/>
              <a:ext cx="1881868" cy="1944215"/>
            </a:xfrm>
            <a:prstGeom prst="rect">
              <a:avLst/>
            </a:prstGeom>
          </p:spPr>
        </p:pic>
        <p:pic>
          <p:nvPicPr>
            <p:cNvPr id="10" name="Picture 9"/>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366974" y="779127"/>
              <a:ext cx="1747511" cy="1872207"/>
            </a:xfrm>
            <a:prstGeom prst="rect">
              <a:avLst/>
            </a:prstGeom>
          </p:spPr>
        </p:pic>
        <p:pic>
          <p:nvPicPr>
            <p:cNvPr id="11" name="Picture 10"/>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652117" y="2888941"/>
              <a:ext cx="1656185" cy="1944216"/>
            </a:xfrm>
            <a:prstGeom prst="rect">
              <a:avLst/>
            </a:prstGeom>
          </p:spPr>
        </p:pic>
        <p:pic>
          <p:nvPicPr>
            <p:cNvPr id="12" name="Picture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83270" y="2872297"/>
              <a:ext cx="1800202" cy="1800200"/>
            </a:xfrm>
            <a:prstGeom prst="rect">
              <a:avLst/>
            </a:prstGeom>
          </p:spPr>
        </p:pic>
      </p:grpSp>
      <p:graphicFrame>
        <p:nvGraphicFramePr>
          <p:cNvPr id="13" name="Table 12"/>
          <p:cNvGraphicFramePr>
            <a:graphicFrameLocks noGrp="1"/>
          </p:cNvGraphicFramePr>
          <p:nvPr>
            <p:extLst>
              <p:ext uri="{D42A27DB-BD31-4B8C-83A1-F6EECF244321}">
                <p14:modId xmlns:p14="http://schemas.microsoft.com/office/powerpoint/2010/main" val="1589820323"/>
              </p:ext>
            </p:extLst>
          </p:nvPr>
        </p:nvGraphicFramePr>
        <p:xfrm>
          <a:off x="395536" y="3645328"/>
          <a:ext cx="4431230" cy="2736000"/>
        </p:xfrm>
        <a:graphic>
          <a:graphicData uri="http://schemas.openxmlformats.org/drawingml/2006/table">
            <a:tbl>
              <a:tblPr/>
              <a:tblGrid>
                <a:gridCol w="1384060"/>
                <a:gridCol w="435310"/>
                <a:gridCol w="435310"/>
                <a:gridCol w="435310"/>
                <a:gridCol w="435310"/>
                <a:gridCol w="435310"/>
                <a:gridCol w="435310"/>
                <a:gridCol w="435310"/>
              </a:tblGrid>
              <a:tr h="273600">
                <a:tc>
                  <a:txBody>
                    <a:bodyPr/>
                    <a:lstStyle/>
                    <a:p>
                      <a:pPr algn="l" rtl="0" fontAlgn="b"/>
                      <a:r>
                        <a:rPr lang="en-AU" sz="1300" b="1" i="0" u="none" strike="noStrike" dirty="0">
                          <a:solidFill>
                            <a:srgbClr val="000000"/>
                          </a:solidFill>
                          <a:effectLst/>
                          <a:latin typeface="Calibri" panose="020F0502020204030204" pitchFamily="34" charset="0"/>
                        </a:rPr>
                        <a:t>Species</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AU" sz="1300" b="1" i="0" u="none" strike="noStrike">
                          <a:solidFill>
                            <a:srgbClr val="000000"/>
                          </a:solidFill>
                          <a:effectLst/>
                          <a:latin typeface="Calibri" panose="020F0502020204030204" pitchFamily="34" charset="0"/>
                        </a:rPr>
                        <a:t>RCP2</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AU" sz="1300" b="1" i="0" u="none" strike="noStrike">
                          <a:solidFill>
                            <a:srgbClr val="000000"/>
                          </a:solidFill>
                          <a:effectLst/>
                          <a:latin typeface="Calibri" panose="020F0502020204030204" pitchFamily="34" charset="0"/>
                        </a:rPr>
                        <a:t>RCP7</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AU" sz="1300" b="1" i="0" u="none" strike="noStrike">
                          <a:solidFill>
                            <a:srgbClr val="000000"/>
                          </a:solidFill>
                          <a:effectLst/>
                          <a:latin typeface="Calibri" panose="020F0502020204030204" pitchFamily="34" charset="0"/>
                        </a:rPr>
                        <a:t>RCP3</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b"/>
                      <a:r>
                        <a:rPr lang="en-AU" sz="1300" b="1" i="0" u="none" strike="noStrike" dirty="0">
                          <a:solidFill>
                            <a:srgbClr val="000000"/>
                          </a:solidFill>
                          <a:effectLst/>
                          <a:latin typeface="Calibri" panose="020F0502020204030204" pitchFamily="34" charset="0"/>
                        </a:rPr>
                        <a:t>RCP1</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AU" sz="1300" b="1" i="0" u="none" strike="noStrike">
                          <a:solidFill>
                            <a:srgbClr val="000000"/>
                          </a:solidFill>
                          <a:effectLst/>
                          <a:latin typeface="Calibri" panose="020F0502020204030204" pitchFamily="34" charset="0"/>
                        </a:rPr>
                        <a:t>RCP5</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b"/>
                      <a:r>
                        <a:rPr lang="en-AU" sz="1300" b="1" i="0" u="none" strike="noStrike">
                          <a:solidFill>
                            <a:srgbClr val="000000"/>
                          </a:solidFill>
                          <a:effectLst/>
                          <a:latin typeface="Calibri" panose="020F0502020204030204" pitchFamily="34" charset="0"/>
                        </a:rPr>
                        <a:t>RCP4</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AU" sz="1300" b="1" i="0" u="none" strike="noStrike" dirty="0">
                          <a:solidFill>
                            <a:srgbClr val="000000"/>
                          </a:solidFill>
                          <a:effectLst/>
                          <a:latin typeface="Calibri" panose="020F0502020204030204" pitchFamily="34" charset="0"/>
                        </a:rPr>
                        <a:t>RCP6</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CC"/>
                    </a:solidFill>
                  </a:tcPr>
                </a:tc>
              </a:tr>
              <a:tr h="273600">
                <a:tc>
                  <a:txBody>
                    <a:bodyPr/>
                    <a:lstStyle/>
                    <a:p>
                      <a:pPr algn="l" rtl="0" fontAlgn="b"/>
                      <a:r>
                        <a:rPr lang="en-AU" sz="1300" b="0" i="0" u="none" strike="noStrike">
                          <a:solidFill>
                            <a:srgbClr val="000000"/>
                          </a:solidFill>
                          <a:effectLst/>
                          <a:latin typeface="Calibri" panose="020F0502020204030204" pitchFamily="34" charset="0"/>
                        </a:rPr>
                        <a:t>D. eleginoides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rtl="0" fontAlgn="b"/>
                      <a:r>
                        <a:rPr lang="en-AU" sz="1300" b="0" i="0" u="none" strike="noStrike">
                          <a:solidFill>
                            <a:srgbClr val="000000"/>
                          </a:solidFill>
                          <a:effectLst/>
                          <a:latin typeface="Calibri" panose="020F0502020204030204" pitchFamily="34" charset="0"/>
                        </a:rPr>
                        <a:t>0.98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ctr" rtl="0" fontAlgn="b"/>
                      <a:r>
                        <a:rPr lang="en-AU" sz="1300" b="0" i="0" u="none" strike="noStrike">
                          <a:solidFill>
                            <a:srgbClr val="000000"/>
                          </a:solidFill>
                          <a:effectLst/>
                          <a:latin typeface="Calibri" panose="020F0502020204030204" pitchFamily="34" charset="0"/>
                        </a:rPr>
                        <a:t>0.95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rtl="0" fontAlgn="b"/>
                      <a:r>
                        <a:rPr lang="en-AU" sz="1300" b="0" i="0" u="none" strike="noStrike">
                          <a:solidFill>
                            <a:srgbClr val="000000"/>
                          </a:solidFill>
                          <a:effectLst/>
                          <a:latin typeface="Calibri" panose="020F0502020204030204" pitchFamily="34" charset="0"/>
                        </a:rPr>
                        <a:t>0.98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00FF00"/>
                    </a:solidFill>
                  </a:tcPr>
                </a:tc>
                <a:tc>
                  <a:txBody>
                    <a:bodyPr/>
                    <a:lstStyle/>
                    <a:p>
                      <a:pPr algn="ctr" rtl="0" fontAlgn="b"/>
                      <a:r>
                        <a:rPr lang="en-AU" sz="1300" b="0" i="0" u="none" strike="noStrike">
                          <a:solidFill>
                            <a:srgbClr val="000000"/>
                          </a:solidFill>
                          <a:effectLst/>
                          <a:latin typeface="Calibri" panose="020F0502020204030204" pitchFamily="34" charset="0"/>
                        </a:rPr>
                        <a:t>0.98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BFBFBF"/>
                    </a:solidFill>
                  </a:tcPr>
                </a:tc>
                <a:tc>
                  <a:txBody>
                    <a:bodyPr/>
                    <a:lstStyle/>
                    <a:p>
                      <a:pPr algn="ctr" rtl="0" fontAlgn="b"/>
                      <a:r>
                        <a:rPr lang="en-AU" sz="13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66FFFF"/>
                    </a:solidFill>
                  </a:tcPr>
                </a:tc>
                <a:tc>
                  <a:txBody>
                    <a:bodyPr/>
                    <a:lstStyle/>
                    <a:p>
                      <a:pPr algn="ctr" rtl="0" fontAlgn="b"/>
                      <a:r>
                        <a:rPr lang="en-AU" sz="1300" b="0" i="0" u="none" strike="noStrike">
                          <a:solidFill>
                            <a:srgbClr val="000000"/>
                          </a:solidFill>
                          <a:effectLst/>
                          <a:latin typeface="Calibri" panose="020F0502020204030204" pitchFamily="34" charset="0"/>
                        </a:rPr>
                        <a:t>0.84</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2F75B5"/>
                    </a:solidFill>
                  </a:tcPr>
                </a:tc>
                <a:tc>
                  <a:txBody>
                    <a:bodyPr/>
                    <a:lstStyle/>
                    <a:p>
                      <a:pPr algn="ctr" rtl="0" fontAlgn="b"/>
                      <a:r>
                        <a:rPr lang="en-AU" sz="1300" b="0" i="0" u="none" strike="noStrike" dirty="0">
                          <a:solidFill>
                            <a:srgbClr val="000000"/>
                          </a:solidFill>
                          <a:effectLst/>
                          <a:latin typeface="Calibri" panose="020F0502020204030204" pitchFamily="34" charset="0"/>
                        </a:rPr>
                        <a:t>0.98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rgbClr val="FF66CC"/>
                    </a:solidFill>
                  </a:tcPr>
                </a:tc>
              </a:tr>
              <a:tr h="273600">
                <a:tc>
                  <a:txBody>
                    <a:bodyPr/>
                    <a:lstStyle/>
                    <a:p>
                      <a:pPr algn="l" rtl="0" fontAlgn="b"/>
                      <a:r>
                        <a:rPr lang="en-AU" sz="1300" b="0" i="0" u="none" strike="noStrike">
                          <a:solidFill>
                            <a:srgbClr val="000000"/>
                          </a:solidFill>
                          <a:effectLst/>
                          <a:latin typeface="Calibri" panose="020F0502020204030204" pitchFamily="34" charset="0"/>
                        </a:rPr>
                        <a:t>Paraliparis spp </a:t>
                      </a:r>
                    </a:p>
                  </a:txBody>
                  <a:tcPr marL="9525" marR="9525" marT="9525" marB="0" anchor="b">
                    <a:lnL>
                      <a:noFill/>
                    </a:lnL>
                    <a:lnR>
                      <a:noFill/>
                    </a:lnR>
                    <a:lnT>
                      <a:noFill/>
                    </a:lnT>
                    <a:lnB>
                      <a:noFill/>
                    </a:lnB>
                    <a:solidFill>
                      <a:srgbClr val="F2F2F2"/>
                    </a:solidFill>
                  </a:tcPr>
                </a:tc>
                <a:tc>
                  <a:txBody>
                    <a:bodyPr/>
                    <a:lstStyle/>
                    <a:p>
                      <a:pPr algn="ctr" rtl="0" fontAlgn="b"/>
                      <a:r>
                        <a:rPr lang="en-AU" sz="13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0000"/>
                    </a:solidFill>
                  </a:tcPr>
                </a:tc>
                <a:tc>
                  <a:txBody>
                    <a:bodyPr/>
                    <a:lstStyle/>
                    <a:p>
                      <a:pPr algn="ctr" rtl="0" fontAlgn="b"/>
                      <a:r>
                        <a:rPr lang="en-AU" sz="1300" b="0" i="0" u="none" strike="noStrike">
                          <a:solidFill>
                            <a:srgbClr val="000000"/>
                          </a:solidFill>
                          <a:effectLst/>
                          <a:latin typeface="Calibri" panose="020F0502020204030204" pitchFamily="34" charset="0"/>
                        </a:rPr>
                        <a:t>0.01</a:t>
                      </a:r>
                    </a:p>
                  </a:txBody>
                  <a:tcPr marL="9525" marR="9525" marT="9525" marB="0" anchor="b">
                    <a:lnL>
                      <a:noFill/>
                    </a:lnL>
                    <a:lnR>
                      <a:noFill/>
                    </a:lnR>
                    <a:lnT>
                      <a:noFill/>
                    </a:lnT>
                    <a:lnB>
                      <a:noFill/>
                    </a:lnB>
                    <a:solidFill>
                      <a:srgbClr val="FFFF00"/>
                    </a:solidFill>
                  </a:tcPr>
                </a:tc>
                <a:tc>
                  <a:txBody>
                    <a:bodyPr/>
                    <a:lstStyle/>
                    <a:p>
                      <a:pPr algn="ctr" rtl="0" fontAlgn="b"/>
                      <a:r>
                        <a:rPr lang="en-AU" sz="13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00FF00"/>
                    </a:solidFill>
                  </a:tcPr>
                </a:tc>
                <a:tc>
                  <a:txBody>
                    <a:bodyPr/>
                    <a:lstStyle/>
                    <a:p>
                      <a:pPr algn="ctr" rtl="0" fontAlgn="b"/>
                      <a:r>
                        <a:rPr lang="en-AU" sz="13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BFBFBF"/>
                    </a:solidFill>
                  </a:tcPr>
                </a:tc>
                <a:tc>
                  <a:txBody>
                    <a:bodyPr/>
                    <a:lstStyle/>
                    <a:p>
                      <a:pPr algn="ctr" rtl="0" fontAlgn="b"/>
                      <a:r>
                        <a:rPr lang="en-AU" sz="13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66FFFF"/>
                    </a:solidFill>
                  </a:tcPr>
                </a:tc>
                <a:tc>
                  <a:txBody>
                    <a:bodyPr/>
                    <a:lstStyle/>
                    <a:p>
                      <a:pPr algn="ctr" rtl="0" fontAlgn="b"/>
                      <a:r>
                        <a:rPr lang="en-AU" sz="13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2F75B5"/>
                    </a:solidFill>
                  </a:tcPr>
                </a:tc>
                <a:tc>
                  <a:txBody>
                    <a:bodyPr/>
                    <a:lstStyle/>
                    <a:p>
                      <a:pPr algn="ctr" rtl="0" fontAlgn="b"/>
                      <a:r>
                        <a:rPr lang="en-AU" sz="13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66CC"/>
                    </a:solidFill>
                  </a:tcPr>
                </a:tc>
              </a:tr>
              <a:tr h="273600">
                <a:tc>
                  <a:txBody>
                    <a:bodyPr/>
                    <a:lstStyle/>
                    <a:p>
                      <a:pPr algn="l" rtl="0" fontAlgn="b"/>
                      <a:r>
                        <a:rPr lang="en-AU" sz="1300" b="0" i="0" u="none" strike="noStrike" dirty="0">
                          <a:solidFill>
                            <a:srgbClr val="000000"/>
                          </a:solidFill>
                          <a:effectLst/>
                          <a:latin typeface="Calibri" panose="020F0502020204030204" pitchFamily="34" charset="0"/>
                        </a:rPr>
                        <a:t>A. </a:t>
                      </a:r>
                      <a:r>
                        <a:rPr lang="en-AU" sz="1300" b="0" i="0" u="none" strike="noStrike" dirty="0" err="1">
                          <a:solidFill>
                            <a:srgbClr val="000000"/>
                          </a:solidFill>
                          <a:effectLst/>
                          <a:latin typeface="Calibri" panose="020F0502020204030204" pitchFamily="34" charset="0"/>
                        </a:rPr>
                        <a:t>antipodianus</a:t>
                      </a:r>
                      <a:endParaRPr lang="en-AU" sz="13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2F2F2"/>
                    </a:solidFill>
                  </a:tcPr>
                </a:tc>
                <a:tc>
                  <a:txBody>
                    <a:bodyPr/>
                    <a:lstStyle/>
                    <a:p>
                      <a:pPr algn="ctr" rtl="0" fontAlgn="b"/>
                      <a:r>
                        <a:rPr lang="en-AU" sz="1300" b="0" i="0" u="none" strike="noStrike">
                          <a:solidFill>
                            <a:srgbClr val="000000"/>
                          </a:solidFill>
                          <a:effectLst/>
                          <a:latin typeface="Calibri" panose="020F0502020204030204" pitchFamily="34" charset="0"/>
                        </a:rPr>
                        <a:t>0.53</a:t>
                      </a:r>
                    </a:p>
                  </a:txBody>
                  <a:tcPr marL="9525" marR="9525" marT="9525" marB="0" anchor="b">
                    <a:lnL>
                      <a:noFill/>
                    </a:lnL>
                    <a:lnR>
                      <a:noFill/>
                    </a:lnR>
                    <a:lnT>
                      <a:noFill/>
                    </a:lnT>
                    <a:lnB>
                      <a:noFill/>
                    </a:lnB>
                    <a:solidFill>
                      <a:srgbClr val="FF0000"/>
                    </a:solidFill>
                  </a:tcPr>
                </a:tc>
                <a:tc>
                  <a:txBody>
                    <a:bodyPr/>
                    <a:lstStyle/>
                    <a:p>
                      <a:pPr algn="ctr" rtl="0" fontAlgn="b"/>
                      <a:r>
                        <a:rPr lang="en-AU" sz="1300" b="0" i="0" u="none" strike="noStrike">
                          <a:solidFill>
                            <a:srgbClr val="000000"/>
                          </a:solidFill>
                          <a:effectLst/>
                          <a:latin typeface="Calibri" panose="020F0502020204030204" pitchFamily="34" charset="0"/>
                        </a:rPr>
                        <a:t>0.02</a:t>
                      </a:r>
                    </a:p>
                  </a:txBody>
                  <a:tcPr marL="9525" marR="9525" marT="9525" marB="0" anchor="b">
                    <a:lnL>
                      <a:noFill/>
                    </a:lnL>
                    <a:lnR>
                      <a:noFill/>
                    </a:lnR>
                    <a:lnT>
                      <a:noFill/>
                    </a:lnT>
                    <a:lnB>
                      <a:noFill/>
                    </a:lnB>
                    <a:solidFill>
                      <a:srgbClr val="FFFF00"/>
                    </a:solidFill>
                  </a:tcPr>
                </a:tc>
                <a:tc>
                  <a:txBody>
                    <a:bodyPr/>
                    <a:lstStyle/>
                    <a:p>
                      <a:pPr algn="ctr" rtl="0" fontAlgn="b"/>
                      <a:r>
                        <a:rPr lang="en-AU" sz="13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00FF00"/>
                    </a:solidFill>
                  </a:tcPr>
                </a:tc>
                <a:tc>
                  <a:txBody>
                    <a:bodyPr/>
                    <a:lstStyle/>
                    <a:p>
                      <a:pPr algn="ctr" rtl="0" fontAlgn="b"/>
                      <a:r>
                        <a:rPr lang="en-AU" sz="1300" b="0" i="0" u="none" strike="noStrike">
                          <a:solidFill>
                            <a:srgbClr val="000000"/>
                          </a:solidFill>
                          <a:effectLst/>
                          <a:latin typeface="Calibri" panose="020F0502020204030204" pitchFamily="34" charset="0"/>
                        </a:rPr>
                        <a:t>0.01</a:t>
                      </a:r>
                    </a:p>
                  </a:txBody>
                  <a:tcPr marL="9525" marR="9525" marT="9525" marB="0" anchor="b">
                    <a:lnL>
                      <a:noFill/>
                    </a:lnL>
                    <a:lnR>
                      <a:noFill/>
                    </a:lnR>
                    <a:lnT>
                      <a:noFill/>
                    </a:lnT>
                    <a:lnB>
                      <a:noFill/>
                    </a:lnB>
                    <a:solidFill>
                      <a:srgbClr val="BFBFBF"/>
                    </a:solidFill>
                  </a:tcPr>
                </a:tc>
                <a:tc>
                  <a:txBody>
                    <a:bodyPr/>
                    <a:lstStyle/>
                    <a:p>
                      <a:pPr algn="ctr" rtl="0" fontAlgn="b"/>
                      <a:r>
                        <a:rPr lang="en-AU" sz="13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66FFFF"/>
                    </a:solidFill>
                  </a:tcPr>
                </a:tc>
                <a:tc>
                  <a:txBody>
                    <a:bodyPr/>
                    <a:lstStyle/>
                    <a:p>
                      <a:pPr algn="ctr" rtl="0" fontAlgn="b"/>
                      <a:r>
                        <a:rPr lang="en-AU" sz="13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2F75B5"/>
                    </a:solidFill>
                  </a:tcPr>
                </a:tc>
                <a:tc>
                  <a:txBody>
                    <a:bodyPr/>
                    <a:lstStyle/>
                    <a:p>
                      <a:pPr algn="ctr" rtl="0" fontAlgn="b"/>
                      <a:r>
                        <a:rPr lang="en-AU" sz="13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66CC"/>
                    </a:solidFill>
                  </a:tcPr>
                </a:tc>
              </a:tr>
              <a:tr h="273600">
                <a:tc>
                  <a:txBody>
                    <a:bodyPr/>
                    <a:lstStyle/>
                    <a:p>
                      <a:pPr algn="l" rtl="0" fontAlgn="b"/>
                      <a:r>
                        <a:rPr lang="en-AU" sz="1300" b="0" i="0" u="none" strike="noStrike">
                          <a:solidFill>
                            <a:srgbClr val="000000"/>
                          </a:solidFill>
                          <a:effectLst/>
                          <a:latin typeface="Calibri" panose="020F0502020204030204" pitchFamily="34" charset="0"/>
                        </a:rPr>
                        <a:t>A. rostrata</a:t>
                      </a:r>
                    </a:p>
                  </a:txBody>
                  <a:tcPr marL="9525" marR="9525" marT="9525" marB="0" anchor="b">
                    <a:lnL>
                      <a:noFill/>
                    </a:lnL>
                    <a:lnR>
                      <a:noFill/>
                    </a:lnR>
                    <a:lnT>
                      <a:noFill/>
                    </a:lnT>
                    <a:lnB>
                      <a:noFill/>
                    </a:lnB>
                    <a:solidFill>
                      <a:srgbClr val="F2F2F2"/>
                    </a:solidFill>
                  </a:tcPr>
                </a:tc>
                <a:tc>
                  <a:txBody>
                    <a:bodyPr/>
                    <a:lstStyle/>
                    <a:p>
                      <a:pPr algn="ctr" rtl="0" fontAlgn="b"/>
                      <a:r>
                        <a:rPr lang="en-AU" sz="1300" b="0" i="0" u="none" strike="noStrike">
                          <a:solidFill>
                            <a:srgbClr val="000000"/>
                          </a:solidFill>
                          <a:effectLst/>
                          <a:latin typeface="Calibri" panose="020F0502020204030204" pitchFamily="34" charset="0"/>
                        </a:rPr>
                        <a:t>0.88</a:t>
                      </a:r>
                    </a:p>
                  </a:txBody>
                  <a:tcPr marL="9525" marR="9525" marT="9525" marB="0" anchor="b">
                    <a:lnL>
                      <a:noFill/>
                    </a:lnL>
                    <a:lnR>
                      <a:noFill/>
                    </a:lnR>
                    <a:lnT>
                      <a:noFill/>
                    </a:lnT>
                    <a:lnB>
                      <a:noFill/>
                    </a:lnB>
                    <a:solidFill>
                      <a:srgbClr val="FF0000"/>
                    </a:solidFill>
                  </a:tcPr>
                </a:tc>
                <a:tc>
                  <a:txBody>
                    <a:bodyPr/>
                    <a:lstStyle/>
                    <a:p>
                      <a:pPr algn="ctr" rtl="0" fontAlgn="b"/>
                      <a:r>
                        <a:rPr lang="en-AU" sz="1300" b="0" i="0" u="none" strike="noStrike">
                          <a:solidFill>
                            <a:srgbClr val="000000"/>
                          </a:solidFill>
                          <a:effectLst/>
                          <a:latin typeface="Calibri" panose="020F0502020204030204" pitchFamily="34" charset="0"/>
                        </a:rPr>
                        <a:t>0.11</a:t>
                      </a:r>
                    </a:p>
                  </a:txBody>
                  <a:tcPr marL="9525" marR="9525" marT="9525" marB="0" anchor="b">
                    <a:lnL>
                      <a:noFill/>
                    </a:lnL>
                    <a:lnR>
                      <a:noFill/>
                    </a:lnR>
                    <a:lnT>
                      <a:noFill/>
                    </a:lnT>
                    <a:lnB>
                      <a:noFill/>
                    </a:lnB>
                    <a:solidFill>
                      <a:srgbClr val="FFFF00"/>
                    </a:solidFill>
                  </a:tcPr>
                </a:tc>
                <a:tc>
                  <a:txBody>
                    <a:bodyPr/>
                    <a:lstStyle/>
                    <a:p>
                      <a:pPr algn="ctr" rtl="0" fontAlgn="b"/>
                      <a:r>
                        <a:rPr lang="en-AU" sz="1300" b="0" i="0" u="none" strike="noStrike">
                          <a:solidFill>
                            <a:srgbClr val="000000"/>
                          </a:solidFill>
                          <a:effectLst/>
                          <a:latin typeface="Calibri" panose="020F0502020204030204" pitchFamily="34" charset="0"/>
                        </a:rPr>
                        <a:t>0.14</a:t>
                      </a:r>
                    </a:p>
                  </a:txBody>
                  <a:tcPr marL="9525" marR="9525" marT="9525" marB="0" anchor="b">
                    <a:lnL>
                      <a:noFill/>
                    </a:lnL>
                    <a:lnR>
                      <a:noFill/>
                    </a:lnR>
                    <a:lnT>
                      <a:noFill/>
                    </a:lnT>
                    <a:lnB>
                      <a:noFill/>
                    </a:lnB>
                    <a:solidFill>
                      <a:srgbClr val="00FF00"/>
                    </a:solidFill>
                  </a:tcPr>
                </a:tc>
                <a:tc>
                  <a:txBody>
                    <a:bodyPr/>
                    <a:lstStyle/>
                    <a:p>
                      <a:pPr algn="ctr" rtl="0" fontAlgn="b"/>
                      <a:r>
                        <a:rPr lang="en-AU" sz="1300" b="0" i="0" u="none" strike="noStrike">
                          <a:solidFill>
                            <a:srgbClr val="000000"/>
                          </a:solidFill>
                          <a:effectLst/>
                          <a:latin typeface="Calibri" panose="020F0502020204030204" pitchFamily="34" charset="0"/>
                        </a:rPr>
                        <a:t>0.02</a:t>
                      </a:r>
                    </a:p>
                  </a:txBody>
                  <a:tcPr marL="9525" marR="9525" marT="9525" marB="0" anchor="b">
                    <a:lnL>
                      <a:noFill/>
                    </a:lnL>
                    <a:lnR>
                      <a:noFill/>
                    </a:lnR>
                    <a:lnT>
                      <a:noFill/>
                    </a:lnT>
                    <a:lnB>
                      <a:noFill/>
                    </a:lnB>
                    <a:solidFill>
                      <a:srgbClr val="BFBFBF"/>
                    </a:solidFill>
                  </a:tcPr>
                </a:tc>
                <a:tc>
                  <a:txBody>
                    <a:bodyPr/>
                    <a:lstStyle/>
                    <a:p>
                      <a:pPr algn="ctr" rtl="0" fontAlgn="b"/>
                      <a:r>
                        <a:rPr lang="en-AU" sz="1300" b="0" i="0" u="none" strike="noStrike">
                          <a:solidFill>
                            <a:srgbClr val="000000"/>
                          </a:solidFill>
                          <a:effectLst/>
                          <a:latin typeface="Calibri" panose="020F0502020204030204" pitchFamily="34" charset="0"/>
                        </a:rPr>
                        <a:t>0.01</a:t>
                      </a:r>
                    </a:p>
                  </a:txBody>
                  <a:tcPr marL="9525" marR="9525" marT="9525" marB="0" anchor="b">
                    <a:lnL>
                      <a:noFill/>
                    </a:lnL>
                    <a:lnR>
                      <a:noFill/>
                    </a:lnR>
                    <a:lnT>
                      <a:noFill/>
                    </a:lnT>
                    <a:lnB>
                      <a:noFill/>
                    </a:lnB>
                    <a:solidFill>
                      <a:srgbClr val="66FFFF"/>
                    </a:solidFill>
                  </a:tcPr>
                </a:tc>
                <a:tc>
                  <a:txBody>
                    <a:bodyPr/>
                    <a:lstStyle/>
                    <a:p>
                      <a:pPr algn="ctr" rtl="0" fontAlgn="b"/>
                      <a:r>
                        <a:rPr lang="en-AU" sz="13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2F75B5"/>
                    </a:solidFill>
                  </a:tcPr>
                </a:tc>
                <a:tc>
                  <a:txBody>
                    <a:bodyPr/>
                    <a:lstStyle/>
                    <a:p>
                      <a:pPr algn="ctr" rtl="0" fontAlgn="b"/>
                      <a:r>
                        <a:rPr lang="en-AU" sz="13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a:noFill/>
                    </a:lnB>
                    <a:solidFill>
                      <a:srgbClr val="FF66CC"/>
                    </a:solidFill>
                  </a:tcPr>
                </a:tc>
              </a:tr>
              <a:tr h="273600">
                <a:tc>
                  <a:txBody>
                    <a:bodyPr/>
                    <a:lstStyle/>
                    <a:p>
                      <a:pPr algn="l" rtl="0" fontAlgn="b"/>
                      <a:r>
                        <a:rPr lang="en-AU" sz="1300" b="0" i="0" u="none" strike="noStrike">
                          <a:solidFill>
                            <a:srgbClr val="000000"/>
                          </a:solidFill>
                          <a:effectLst/>
                          <a:latin typeface="Calibri" panose="020F0502020204030204" pitchFamily="34" charset="0"/>
                        </a:rPr>
                        <a:t>Muraenolepis spp</a:t>
                      </a:r>
                    </a:p>
                  </a:txBody>
                  <a:tcPr marL="9525" marR="9525" marT="9525" marB="0" anchor="b">
                    <a:lnL>
                      <a:noFill/>
                    </a:lnL>
                    <a:lnR>
                      <a:noFill/>
                    </a:lnR>
                    <a:lnT>
                      <a:noFill/>
                    </a:lnT>
                    <a:lnB>
                      <a:noFill/>
                    </a:lnB>
                    <a:solidFill>
                      <a:srgbClr val="F2F2F2"/>
                    </a:solidFill>
                  </a:tcPr>
                </a:tc>
                <a:tc>
                  <a:txBody>
                    <a:bodyPr/>
                    <a:lstStyle/>
                    <a:p>
                      <a:pPr algn="ctr" rtl="0" fontAlgn="b"/>
                      <a:r>
                        <a:rPr lang="en-AU" sz="1300" b="0" i="0" u="none" strike="noStrike">
                          <a:solidFill>
                            <a:srgbClr val="000000"/>
                          </a:solidFill>
                          <a:effectLst/>
                          <a:latin typeface="Calibri" panose="020F0502020204030204" pitchFamily="34" charset="0"/>
                        </a:rPr>
                        <a:t>0.08</a:t>
                      </a:r>
                    </a:p>
                  </a:txBody>
                  <a:tcPr marL="9525" marR="9525" marT="9525" marB="0" anchor="b">
                    <a:lnL>
                      <a:noFill/>
                    </a:lnL>
                    <a:lnR>
                      <a:noFill/>
                    </a:lnR>
                    <a:lnT>
                      <a:noFill/>
                    </a:lnT>
                    <a:lnB>
                      <a:noFill/>
                    </a:lnB>
                    <a:solidFill>
                      <a:srgbClr val="FF0000"/>
                    </a:solidFill>
                  </a:tcPr>
                </a:tc>
                <a:tc>
                  <a:txBody>
                    <a:bodyPr/>
                    <a:lstStyle/>
                    <a:p>
                      <a:pPr algn="ctr" rtl="0" fontAlgn="b"/>
                      <a:r>
                        <a:rPr lang="en-AU" sz="1300" b="0" i="0" u="none" strike="noStrike">
                          <a:solidFill>
                            <a:srgbClr val="000000"/>
                          </a:solidFill>
                          <a:effectLst/>
                          <a:latin typeface="Calibri" panose="020F0502020204030204" pitchFamily="34" charset="0"/>
                        </a:rPr>
                        <a:t>0.46</a:t>
                      </a:r>
                    </a:p>
                  </a:txBody>
                  <a:tcPr marL="9525" marR="9525" marT="9525" marB="0" anchor="b">
                    <a:lnL>
                      <a:noFill/>
                    </a:lnL>
                    <a:lnR>
                      <a:noFill/>
                    </a:lnR>
                    <a:lnT>
                      <a:noFill/>
                    </a:lnT>
                    <a:lnB>
                      <a:noFill/>
                    </a:lnB>
                    <a:solidFill>
                      <a:srgbClr val="FFFF00"/>
                    </a:solidFill>
                  </a:tcPr>
                </a:tc>
                <a:tc>
                  <a:txBody>
                    <a:bodyPr/>
                    <a:lstStyle/>
                    <a:p>
                      <a:pPr algn="ctr" rtl="0" fontAlgn="b"/>
                      <a:r>
                        <a:rPr lang="en-AU" sz="1300" b="0" i="0" u="none" strike="noStrike">
                          <a:solidFill>
                            <a:srgbClr val="000000"/>
                          </a:solidFill>
                          <a:effectLst/>
                          <a:latin typeface="Calibri" panose="020F0502020204030204" pitchFamily="34" charset="0"/>
                        </a:rPr>
                        <a:t>0.41</a:t>
                      </a:r>
                    </a:p>
                  </a:txBody>
                  <a:tcPr marL="9525" marR="9525" marT="9525" marB="0" anchor="b">
                    <a:lnL>
                      <a:noFill/>
                    </a:lnL>
                    <a:lnR>
                      <a:noFill/>
                    </a:lnR>
                    <a:lnT>
                      <a:noFill/>
                    </a:lnT>
                    <a:lnB>
                      <a:noFill/>
                    </a:lnB>
                    <a:solidFill>
                      <a:srgbClr val="00FF00"/>
                    </a:solidFill>
                  </a:tcPr>
                </a:tc>
                <a:tc>
                  <a:txBody>
                    <a:bodyPr/>
                    <a:lstStyle/>
                    <a:p>
                      <a:pPr algn="ctr" rtl="0" fontAlgn="b"/>
                      <a:r>
                        <a:rPr lang="en-AU" sz="1300" b="0" i="0" u="none" strike="noStrike">
                          <a:solidFill>
                            <a:srgbClr val="000000"/>
                          </a:solidFill>
                          <a:effectLst/>
                          <a:latin typeface="Calibri" panose="020F0502020204030204" pitchFamily="34" charset="0"/>
                        </a:rPr>
                        <a:t>0.14</a:t>
                      </a:r>
                    </a:p>
                  </a:txBody>
                  <a:tcPr marL="9525" marR="9525" marT="9525" marB="0" anchor="b">
                    <a:lnL>
                      <a:noFill/>
                    </a:lnL>
                    <a:lnR>
                      <a:noFill/>
                    </a:lnR>
                    <a:lnT>
                      <a:noFill/>
                    </a:lnT>
                    <a:lnB>
                      <a:noFill/>
                    </a:lnB>
                    <a:solidFill>
                      <a:srgbClr val="BFBFBF"/>
                    </a:solidFill>
                  </a:tcPr>
                </a:tc>
                <a:tc>
                  <a:txBody>
                    <a:bodyPr/>
                    <a:lstStyle/>
                    <a:p>
                      <a:pPr algn="ctr" rtl="0" fontAlgn="b"/>
                      <a:r>
                        <a:rPr lang="en-AU" sz="1300" b="0" i="0" u="none" strike="noStrike">
                          <a:solidFill>
                            <a:srgbClr val="000000"/>
                          </a:solidFill>
                          <a:effectLst/>
                          <a:latin typeface="Calibri" panose="020F0502020204030204" pitchFamily="34" charset="0"/>
                        </a:rPr>
                        <a:t>0.18</a:t>
                      </a:r>
                    </a:p>
                  </a:txBody>
                  <a:tcPr marL="9525" marR="9525" marT="9525" marB="0" anchor="b">
                    <a:lnL>
                      <a:noFill/>
                    </a:lnL>
                    <a:lnR>
                      <a:noFill/>
                    </a:lnR>
                    <a:lnT>
                      <a:noFill/>
                    </a:lnT>
                    <a:lnB>
                      <a:noFill/>
                    </a:lnB>
                    <a:solidFill>
                      <a:srgbClr val="66FFFF"/>
                    </a:solidFill>
                  </a:tcPr>
                </a:tc>
                <a:tc>
                  <a:txBody>
                    <a:bodyPr/>
                    <a:lstStyle/>
                    <a:p>
                      <a:pPr algn="ctr" rtl="0" fontAlgn="b"/>
                      <a:r>
                        <a:rPr lang="en-AU" sz="1300" b="0" i="0" u="none" strike="noStrike">
                          <a:solidFill>
                            <a:srgbClr val="000000"/>
                          </a:solidFill>
                          <a:effectLst/>
                          <a:latin typeface="Calibri" panose="020F0502020204030204" pitchFamily="34" charset="0"/>
                        </a:rPr>
                        <a:t>0.06</a:t>
                      </a:r>
                    </a:p>
                  </a:txBody>
                  <a:tcPr marL="9525" marR="9525" marT="9525" marB="0" anchor="b">
                    <a:lnL>
                      <a:noFill/>
                    </a:lnL>
                    <a:lnR>
                      <a:noFill/>
                    </a:lnR>
                    <a:lnT>
                      <a:noFill/>
                    </a:lnT>
                    <a:lnB>
                      <a:noFill/>
                    </a:lnB>
                    <a:solidFill>
                      <a:srgbClr val="2F75B5"/>
                    </a:solidFill>
                  </a:tcPr>
                </a:tc>
                <a:tc>
                  <a:txBody>
                    <a:bodyPr/>
                    <a:lstStyle/>
                    <a:p>
                      <a:pPr algn="ctr" rtl="0" fontAlgn="b"/>
                      <a:r>
                        <a:rPr lang="en-AU" sz="1300" b="0" i="0" u="none" strike="noStrike" dirty="0">
                          <a:solidFill>
                            <a:srgbClr val="000000"/>
                          </a:solidFill>
                          <a:effectLst/>
                          <a:latin typeface="Calibri" panose="020F0502020204030204" pitchFamily="34" charset="0"/>
                        </a:rPr>
                        <a:t>0.29</a:t>
                      </a:r>
                    </a:p>
                  </a:txBody>
                  <a:tcPr marL="9525" marR="9525" marT="9525" marB="0" anchor="b">
                    <a:lnL>
                      <a:noFill/>
                    </a:lnL>
                    <a:lnR>
                      <a:noFill/>
                    </a:lnR>
                    <a:lnT>
                      <a:noFill/>
                    </a:lnT>
                    <a:lnB>
                      <a:noFill/>
                    </a:lnB>
                    <a:solidFill>
                      <a:srgbClr val="FF66CC"/>
                    </a:solidFill>
                  </a:tcPr>
                </a:tc>
              </a:tr>
              <a:tr h="273600">
                <a:tc>
                  <a:txBody>
                    <a:bodyPr/>
                    <a:lstStyle/>
                    <a:p>
                      <a:pPr algn="l" rtl="0" fontAlgn="b"/>
                      <a:r>
                        <a:rPr lang="en-AU" sz="1300" b="0" i="0" u="none" strike="noStrike" dirty="0">
                          <a:solidFill>
                            <a:srgbClr val="000000"/>
                          </a:solidFill>
                          <a:effectLst/>
                          <a:latin typeface="Calibri" panose="020F0502020204030204" pitchFamily="34" charset="0"/>
                        </a:rPr>
                        <a:t>M. </a:t>
                      </a:r>
                      <a:r>
                        <a:rPr lang="en-AU" sz="1300" b="0" i="0" u="none" strike="noStrike" dirty="0" err="1">
                          <a:solidFill>
                            <a:srgbClr val="000000"/>
                          </a:solidFill>
                          <a:effectLst/>
                          <a:latin typeface="Calibri" panose="020F0502020204030204" pitchFamily="34" charset="0"/>
                        </a:rPr>
                        <a:t>maculata</a:t>
                      </a:r>
                      <a:endParaRPr lang="en-AU" sz="13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2F2F2"/>
                    </a:solidFill>
                  </a:tcPr>
                </a:tc>
                <a:tc>
                  <a:txBody>
                    <a:bodyPr/>
                    <a:lstStyle/>
                    <a:p>
                      <a:pPr algn="ctr" rtl="0" fontAlgn="b"/>
                      <a:r>
                        <a:rPr lang="en-AU" sz="1300" b="0" i="0" u="none" strike="noStrike">
                          <a:solidFill>
                            <a:srgbClr val="000000"/>
                          </a:solidFill>
                          <a:effectLst/>
                          <a:latin typeface="Calibri" panose="020F0502020204030204" pitchFamily="34" charset="0"/>
                        </a:rPr>
                        <a:t>0.04</a:t>
                      </a:r>
                    </a:p>
                  </a:txBody>
                  <a:tcPr marL="9525" marR="9525" marT="9525" marB="0" anchor="b">
                    <a:lnL>
                      <a:noFill/>
                    </a:lnL>
                    <a:lnR>
                      <a:noFill/>
                    </a:lnR>
                    <a:lnT>
                      <a:noFill/>
                    </a:lnT>
                    <a:lnB>
                      <a:noFill/>
                    </a:lnB>
                    <a:solidFill>
                      <a:srgbClr val="FF0000"/>
                    </a:solidFill>
                  </a:tcPr>
                </a:tc>
                <a:tc>
                  <a:txBody>
                    <a:bodyPr/>
                    <a:lstStyle/>
                    <a:p>
                      <a:pPr algn="ctr" rtl="0" fontAlgn="b"/>
                      <a:r>
                        <a:rPr lang="en-AU" sz="1300" b="0" i="0" u="none" strike="noStrike">
                          <a:solidFill>
                            <a:srgbClr val="000000"/>
                          </a:solidFill>
                          <a:effectLst/>
                          <a:latin typeface="Calibri" panose="020F0502020204030204" pitchFamily="34" charset="0"/>
                        </a:rPr>
                        <a:t>0.1</a:t>
                      </a:r>
                    </a:p>
                  </a:txBody>
                  <a:tcPr marL="9525" marR="9525" marT="9525" marB="0" anchor="b">
                    <a:lnL>
                      <a:noFill/>
                    </a:lnL>
                    <a:lnR>
                      <a:noFill/>
                    </a:lnR>
                    <a:lnT>
                      <a:noFill/>
                    </a:lnT>
                    <a:lnB>
                      <a:noFill/>
                    </a:lnB>
                    <a:solidFill>
                      <a:srgbClr val="FFFF00"/>
                    </a:solidFill>
                  </a:tcPr>
                </a:tc>
                <a:tc>
                  <a:txBody>
                    <a:bodyPr/>
                    <a:lstStyle/>
                    <a:p>
                      <a:pPr algn="ctr" rtl="0" fontAlgn="b"/>
                      <a:r>
                        <a:rPr lang="en-AU" sz="1300" b="0" i="0" u="none" strike="noStrike">
                          <a:solidFill>
                            <a:srgbClr val="000000"/>
                          </a:solidFill>
                          <a:effectLst/>
                          <a:latin typeface="Calibri" panose="020F0502020204030204" pitchFamily="34" charset="0"/>
                        </a:rPr>
                        <a:t>0.74</a:t>
                      </a:r>
                    </a:p>
                  </a:txBody>
                  <a:tcPr marL="9525" marR="9525" marT="9525" marB="0" anchor="b">
                    <a:lnL>
                      <a:noFill/>
                    </a:lnL>
                    <a:lnR>
                      <a:noFill/>
                    </a:lnR>
                    <a:lnT>
                      <a:noFill/>
                    </a:lnT>
                    <a:lnB>
                      <a:noFill/>
                    </a:lnB>
                    <a:solidFill>
                      <a:srgbClr val="00FF00"/>
                    </a:solidFill>
                  </a:tcPr>
                </a:tc>
                <a:tc>
                  <a:txBody>
                    <a:bodyPr/>
                    <a:lstStyle/>
                    <a:p>
                      <a:pPr algn="ctr" rtl="0" fontAlgn="b"/>
                      <a:r>
                        <a:rPr lang="en-AU" sz="1300" b="0" i="0" u="none" strike="noStrike">
                          <a:solidFill>
                            <a:srgbClr val="000000"/>
                          </a:solidFill>
                          <a:effectLst/>
                          <a:latin typeface="Calibri" panose="020F0502020204030204" pitchFamily="34" charset="0"/>
                        </a:rPr>
                        <a:t>0.4</a:t>
                      </a:r>
                    </a:p>
                  </a:txBody>
                  <a:tcPr marL="9525" marR="9525" marT="9525" marB="0" anchor="b">
                    <a:lnL>
                      <a:noFill/>
                    </a:lnL>
                    <a:lnR>
                      <a:noFill/>
                    </a:lnR>
                    <a:lnT>
                      <a:noFill/>
                    </a:lnT>
                    <a:lnB>
                      <a:noFill/>
                    </a:lnB>
                    <a:solidFill>
                      <a:srgbClr val="BFBFBF"/>
                    </a:solidFill>
                  </a:tcPr>
                </a:tc>
                <a:tc>
                  <a:txBody>
                    <a:bodyPr/>
                    <a:lstStyle/>
                    <a:p>
                      <a:pPr algn="ctr" rtl="0" fontAlgn="b"/>
                      <a:r>
                        <a:rPr lang="en-AU" sz="1300" b="0" i="0" u="none" strike="noStrike">
                          <a:solidFill>
                            <a:srgbClr val="000000"/>
                          </a:solidFill>
                          <a:effectLst/>
                          <a:latin typeface="Calibri" panose="020F0502020204030204" pitchFamily="34" charset="0"/>
                        </a:rPr>
                        <a:t>0.65</a:t>
                      </a:r>
                    </a:p>
                  </a:txBody>
                  <a:tcPr marL="9525" marR="9525" marT="9525" marB="0" anchor="b">
                    <a:lnL>
                      <a:noFill/>
                    </a:lnL>
                    <a:lnR>
                      <a:noFill/>
                    </a:lnR>
                    <a:lnT>
                      <a:noFill/>
                    </a:lnT>
                    <a:lnB>
                      <a:noFill/>
                    </a:lnB>
                    <a:solidFill>
                      <a:srgbClr val="66FFFF"/>
                    </a:solidFill>
                  </a:tcPr>
                </a:tc>
                <a:tc>
                  <a:txBody>
                    <a:bodyPr/>
                    <a:lstStyle/>
                    <a:p>
                      <a:pPr algn="ctr" rtl="0" fontAlgn="b"/>
                      <a:r>
                        <a:rPr lang="en-AU" sz="1300" b="0" i="0" u="none" strike="noStrike">
                          <a:solidFill>
                            <a:srgbClr val="000000"/>
                          </a:solidFill>
                          <a:effectLst/>
                          <a:latin typeface="Calibri" panose="020F0502020204030204" pitchFamily="34" charset="0"/>
                        </a:rPr>
                        <a:t>0.14</a:t>
                      </a:r>
                    </a:p>
                  </a:txBody>
                  <a:tcPr marL="9525" marR="9525" marT="9525" marB="0" anchor="b">
                    <a:lnL>
                      <a:noFill/>
                    </a:lnL>
                    <a:lnR>
                      <a:noFill/>
                    </a:lnR>
                    <a:lnT>
                      <a:noFill/>
                    </a:lnT>
                    <a:lnB>
                      <a:noFill/>
                    </a:lnB>
                    <a:solidFill>
                      <a:srgbClr val="2F75B5"/>
                    </a:solidFill>
                  </a:tcPr>
                </a:tc>
                <a:tc>
                  <a:txBody>
                    <a:bodyPr/>
                    <a:lstStyle/>
                    <a:p>
                      <a:pPr algn="ctr" rtl="0" fontAlgn="b"/>
                      <a:r>
                        <a:rPr lang="en-AU" sz="1300" b="0" i="0" u="none" strike="noStrike" dirty="0">
                          <a:solidFill>
                            <a:srgbClr val="000000"/>
                          </a:solidFill>
                          <a:effectLst/>
                          <a:latin typeface="Calibri" panose="020F0502020204030204" pitchFamily="34" charset="0"/>
                        </a:rPr>
                        <a:t>0.52</a:t>
                      </a:r>
                    </a:p>
                  </a:txBody>
                  <a:tcPr marL="9525" marR="9525" marT="9525" marB="0" anchor="b">
                    <a:lnL>
                      <a:noFill/>
                    </a:lnL>
                    <a:lnR>
                      <a:noFill/>
                    </a:lnR>
                    <a:lnT>
                      <a:noFill/>
                    </a:lnT>
                    <a:lnB>
                      <a:noFill/>
                    </a:lnB>
                    <a:solidFill>
                      <a:srgbClr val="FF66CC"/>
                    </a:solidFill>
                  </a:tcPr>
                </a:tc>
              </a:tr>
              <a:tr h="273600">
                <a:tc>
                  <a:txBody>
                    <a:bodyPr/>
                    <a:lstStyle/>
                    <a:p>
                      <a:pPr algn="l" rtl="0" fontAlgn="b"/>
                      <a:r>
                        <a:rPr lang="en-AU" sz="1300" b="0" i="0" u="none" strike="noStrike">
                          <a:solidFill>
                            <a:srgbClr val="000000"/>
                          </a:solidFill>
                          <a:effectLst/>
                          <a:latin typeface="Calibri" panose="020F0502020204030204" pitchFamily="34" charset="0"/>
                        </a:rPr>
                        <a:t>C. gunnari</a:t>
                      </a:r>
                    </a:p>
                  </a:txBody>
                  <a:tcPr marL="9525" marR="9525" marT="9525" marB="0" anchor="b">
                    <a:lnL>
                      <a:noFill/>
                    </a:lnL>
                    <a:lnR>
                      <a:noFill/>
                    </a:lnR>
                    <a:lnT>
                      <a:noFill/>
                    </a:lnT>
                    <a:lnB>
                      <a:noFill/>
                    </a:lnB>
                    <a:solidFill>
                      <a:srgbClr val="F2F2F2"/>
                    </a:solidFill>
                  </a:tcPr>
                </a:tc>
                <a:tc>
                  <a:txBody>
                    <a:bodyPr/>
                    <a:lstStyle/>
                    <a:p>
                      <a:pPr algn="ctr" rtl="0" fontAlgn="b"/>
                      <a:r>
                        <a:rPr lang="en-AU" sz="1300" b="0" i="0" u="none" strike="noStrike">
                          <a:solidFill>
                            <a:srgbClr val="000000"/>
                          </a:solidFill>
                          <a:effectLst/>
                          <a:latin typeface="Calibri" panose="020F0502020204030204" pitchFamily="34" charset="0"/>
                        </a:rPr>
                        <a:t>0.01</a:t>
                      </a:r>
                    </a:p>
                  </a:txBody>
                  <a:tcPr marL="9525" marR="9525" marT="9525" marB="0" anchor="b">
                    <a:lnL>
                      <a:noFill/>
                    </a:lnL>
                    <a:lnR>
                      <a:noFill/>
                    </a:lnR>
                    <a:lnT>
                      <a:noFill/>
                    </a:lnT>
                    <a:lnB>
                      <a:noFill/>
                    </a:lnB>
                    <a:solidFill>
                      <a:srgbClr val="FF0000"/>
                    </a:solidFill>
                  </a:tcPr>
                </a:tc>
                <a:tc>
                  <a:txBody>
                    <a:bodyPr/>
                    <a:lstStyle/>
                    <a:p>
                      <a:pPr algn="ctr" rtl="0" fontAlgn="b"/>
                      <a:r>
                        <a:rPr lang="en-AU" sz="1300" b="0" i="0" u="none" strike="noStrike">
                          <a:solidFill>
                            <a:srgbClr val="000000"/>
                          </a:solidFill>
                          <a:effectLst/>
                          <a:latin typeface="Calibri" panose="020F0502020204030204" pitchFamily="34" charset="0"/>
                        </a:rPr>
                        <a:t>0.01</a:t>
                      </a:r>
                    </a:p>
                  </a:txBody>
                  <a:tcPr marL="9525" marR="9525" marT="9525" marB="0" anchor="b">
                    <a:lnL>
                      <a:noFill/>
                    </a:lnL>
                    <a:lnR>
                      <a:noFill/>
                    </a:lnR>
                    <a:lnT>
                      <a:noFill/>
                    </a:lnT>
                    <a:lnB>
                      <a:noFill/>
                    </a:lnB>
                    <a:solidFill>
                      <a:srgbClr val="FFFF00"/>
                    </a:solidFill>
                  </a:tcPr>
                </a:tc>
                <a:tc>
                  <a:txBody>
                    <a:bodyPr/>
                    <a:lstStyle/>
                    <a:p>
                      <a:pPr algn="ctr" rtl="0" fontAlgn="b"/>
                      <a:r>
                        <a:rPr lang="en-AU" sz="1300" b="0" i="0" u="none" strike="noStrike">
                          <a:solidFill>
                            <a:srgbClr val="000000"/>
                          </a:solidFill>
                          <a:effectLst/>
                          <a:latin typeface="Calibri" panose="020F0502020204030204" pitchFamily="34" charset="0"/>
                        </a:rPr>
                        <a:t>0.18</a:t>
                      </a:r>
                    </a:p>
                  </a:txBody>
                  <a:tcPr marL="9525" marR="9525" marT="9525" marB="0" anchor="b">
                    <a:lnL>
                      <a:noFill/>
                    </a:lnL>
                    <a:lnR>
                      <a:noFill/>
                    </a:lnR>
                    <a:lnT>
                      <a:noFill/>
                    </a:lnT>
                    <a:lnB>
                      <a:noFill/>
                    </a:lnB>
                    <a:solidFill>
                      <a:srgbClr val="00FF00"/>
                    </a:solidFill>
                  </a:tcPr>
                </a:tc>
                <a:tc>
                  <a:txBody>
                    <a:bodyPr/>
                    <a:lstStyle/>
                    <a:p>
                      <a:pPr algn="ctr" rtl="0" fontAlgn="b"/>
                      <a:r>
                        <a:rPr lang="en-AU" sz="1300" b="0" i="0" u="none" strike="noStrike">
                          <a:solidFill>
                            <a:srgbClr val="000000"/>
                          </a:solidFill>
                          <a:effectLst/>
                          <a:latin typeface="Calibri" panose="020F0502020204030204" pitchFamily="34" charset="0"/>
                        </a:rPr>
                        <a:t>0.02</a:t>
                      </a:r>
                    </a:p>
                  </a:txBody>
                  <a:tcPr marL="9525" marR="9525" marT="9525" marB="0" anchor="b">
                    <a:lnL>
                      <a:noFill/>
                    </a:lnL>
                    <a:lnR>
                      <a:noFill/>
                    </a:lnR>
                    <a:lnT>
                      <a:noFill/>
                    </a:lnT>
                    <a:lnB>
                      <a:noFill/>
                    </a:lnB>
                    <a:solidFill>
                      <a:srgbClr val="BFBFBF"/>
                    </a:solidFill>
                  </a:tcPr>
                </a:tc>
                <a:tc>
                  <a:txBody>
                    <a:bodyPr/>
                    <a:lstStyle/>
                    <a:p>
                      <a:pPr algn="ctr" rtl="0" fontAlgn="b"/>
                      <a:r>
                        <a:rPr lang="en-AU" sz="1300" b="0" i="0" u="none" strike="noStrike">
                          <a:solidFill>
                            <a:srgbClr val="000000"/>
                          </a:solidFill>
                          <a:effectLst/>
                          <a:latin typeface="Calibri" panose="020F0502020204030204" pitchFamily="34" charset="0"/>
                        </a:rPr>
                        <a:t>0.59</a:t>
                      </a:r>
                    </a:p>
                  </a:txBody>
                  <a:tcPr marL="9525" marR="9525" marT="9525" marB="0" anchor="b">
                    <a:lnL>
                      <a:noFill/>
                    </a:lnL>
                    <a:lnR>
                      <a:noFill/>
                    </a:lnR>
                    <a:lnT>
                      <a:noFill/>
                    </a:lnT>
                    <a:lnB>
                      <a:noFill/>
                    </a:lnB>
                    <a:solidFill>
                      <a:srgbClr val="66FFFF"/>
                    </a:solidFill>
                  </a:tcPr>
                </a:tc>
                <a:tc>
                  <a:txBody>
                    <a:bodyPr/>
                    <a:lstStyle/>
                    <a:p>
                      <a:pPr algn="ctr" rtl="0" fontAlgn="b"/>
                      <a:r>
                        <a:rPr lang="en-AU" sz="1300" b="0" i="0" u="none" strike="noStrike">
                          <a:solidFill>
                            <a:srgbClr val="000000"/>
                          </a:solidFill>
                          <a:effectLst/>
                          <a:latin typeface="Calibri" panose="020F0502020204030204" pitchFamily="34" charset="0"/>
                        </a:rPr>
                        <a:t>0.99</a:t>
                      </a:r>
                    </a:p>
                  </a:txBody>
                  <a:tcPr marL="9525" marR="9525" marT="9525" marB="0" anchor="b">
                    <a:lnL>
                      <a:noFill/>
                    </a:lnL>
                    <a:lnR>
                      <a:noFill/>
                    </a:lnR>
                    <a:lnT>
                      <a:noFill/>
                    </a:lnT>
                    <a:lnB>
                      <a:noFill/>
                    </a:lnB>
                    <a:solidFill>
                      <a:srgbClr val="2F75B5"/>
                    </a:solidFill>
                  </a:tcPr>
                </a:tc>
                <a:tc>
                  <a:txBody>
                    <a:bodyPr/>
                    <a:lstStyle/>
                    <a:p>
                      <a:pPr algn="ctr" rtl="0" fontAlgn="b"/>
                      <a:r>
                        <a:rPr lang="en-AU" sz="1300" b="0" i="0" u="none" strike="noStrike" dirty="0">
                          <a:solidFill>
                            <a:srgbClr val="000000"/>
                          </a:solidFill>
                          <a:effectLst/>
                          <a:latin typeface="Calibri" panose="020F0502020204030204" pitchFamily="34" charset="0"/>
                        </a:rPr>
                        <a:t>0.95</a:t>
                      </a:r>
                    </a:p>
                  </a:txBody>
                  <a:tcPr marL="9525" marR="9525" marT="9525" marB="0" anchor="b">
                    <a:lnL>
                      <a:noFill/>
                    </a:lnL>
                    <a:lnR>
                      <a:noFill/>
                    </a:lnR>
                    <a:lnT>
                      <a:noFill/>
                    </a:lnT>
                    <a:lnB>
                      <a:noFill/>
                    </a:lnB>
                    <a:solidFill>
                      <a:srgbClr val="FF66CC"/>
                    </a:solidFill>
                  </a:tcPr>
                </a:tc>
              </a:tr>
              <a:tr h="273600">
                <a:tc>
                  <a:txBody>
                    <a:bodyPr/>
                    <a:lstStyle/>
                    <a:p>
                      <a:pPr algn="l" rtl="0" fontAlgn="b"/>
                      <a:r>
                        <a:rPr lang="en-AU" sz="1300" b="0" i="0" u="none" strike="noStrike">
                          <a:solidFill>
                            <a:srgbClr val="000000"/>
                          </a:solidFill>
                          <a:effectLst/>
                          <a:latin typeface="Calibri" panose="020F0502020204030204" pitchFamily="34" charset="0"/>
                        </a:rPr>
                        <a:t>L. squamifrons</a:t>
                      </a:r>
                    </a:p>
                  </a:txBody>
                  <a:tcPr marL="9525" marR="9525" marT="9525" marB="0" anchor="b">
                    <a:lnL>
                      <a:noFill/>
                    </a:lnL>
                    <a:lnR>
                      <a:noFill/>
                    </a:lnR>
                    <a:lnT>
                      <a:noFill/>
                    </a:lnT>
                    <a:lnB>
                      <a:noFill/>
                    </a:lnB>
                    <a:solidFill>
                      <a:srgbClr val="F2F2F2"/>
                    </a:solidFill>
                  </a:tcPr>
                </a:tc>
                <a:tc>
                  <a:txBody>
                    <a:bodyPr/>
                    <a:lstStyle/>
                    <a:p>
                      <a:pPr algn="ctr" rtl="0" fontAlgn="b"/>
                      <a:r>
                        <a:rPr lang="en-AU" sz="1300" b="0" i="0" u="none" strike="noStrike">
                          <a:solidFill>
                            <a:srgbClr val="000000"/>
                          </a:solidFill>
                          <a:effectLst/>
                          <a:latin typeface="Calibri" panose="020F0502020204030204" pitchFamily="34" charset="0"/>
                        </a:rPr>
                        <a:t>0.18</a:t>
                      </a:r>
                    </a:p>
                  </a:txBody>
                  <a:tcPr marL="9525" marR="9525" marT="9525" marB="0" anchor="b">
                    <a:lnL>
                      <a:noFill/>
                    </a:lnL>
                    <a:lnR>
                      <a:noFill/>
                    </a:lnR>
                    <a:lnT>
                      <a:noFill/>
                    </a:lnT>
                    <a:lnB>
                      <a:noFill/>
                    </a:lnB>
                    <a:solidFill>
                      <a:srgbClr val="FF0000"/>
                    </a:solidFill>
                  </a:tcPr>
                </a:tc>
                <a:tc>
                  <a:txBody>
                    <a:bodyPr/>
                    <a:lstStyle/>
                    <a:p>
                      <a:pPr algn="ctr" rtl="0" fontAlgn="b"/>
                      <a:r>
                        <a:rPr lang="en-AU" sz="1300" b="0" i="0" u="none" strike="noStrike">
                          <a:solidFill>
                            <a:srgbClr val="000000"/>
                          </a:solidFill>
                          <a:effectLst/>
                          <a:latin typeface="Calibri" panose="020F0502020204030204" pitchFamily="34" charset="0"/>
                        </a:rPr>
                        <a:t>0.27</a:t>
                      </a:r>
                    </a:p>
                  </a:txBody>
                  <a:tcPr marL="9525" marR="9525" marT="9525" marB="0" anchor="b">
                    <a:lnL>
                      <a:noFill/>
                    </a:lnL>
                    <a:lnR>
                      <a:noFill/>
                    </a:lnR>
                    <a:lnT>
                      <a:noFill/>
                    </a:lnT>
                    <a:lnB>
                      <a:noFill/>
                    </a:lnB>
                    <a:solidFill>
                      <a:srgbClr val="FFFF00"/>
                    </a:solidFill>
                  </a:tcPr>
                </a:tc>
                <a:tc>
                  <a:txBody>
                    <a:bodyPr/>
                    <a:lstStyle/>
                    <a:p>
                      <a:pPr algn="ctr" rtl="0" fontAlgn="b"/>
                      <a:r>
                        <a:rPr lang="en-AU" sz="1300" b="0" i="0" u="none" strike="noStrike">
                          <a:solidFill>
                            <a:srgbClr val="000000"/>
                          </a:solidFill>
                          <a:effectLst/>
                          <a:latin typeface="Calibri" panose="020F0502020204030204" pitchFamily="34" charset="0"/>
                        </a:rPr>
                        <a:t>0.84</a:t>
                      </a:r>
                    </a:p>
                  </a:txBody>
                  <a:tcPr marL="9525" marR="9525" marT="9525" marB="0" anchor="b">
                    <a:lnL>
                      <a:noFill/>
                    </a:lnL>
                    <a:lnR>
                      <a:noFill/>
                    </a:lnR>
                    <a:lnT>
                      <a:noFill/>
                    </a:lnT>
                    <a:lnB>
                      <a:noFill/>
                    </a:lnB>
                    <a:solidFill>
                      <a:srgbClr val="00FF00"/>
                    </a:solidFill>
                  </a:tcPr>
                </a:tc>
                <a:tc>
                  <a:txBody>
                    <a:bodyPr/>
                    <a:lstStyle/>
                    <a:p>
                      <a:pPr algn="ctr" rtl="0" fontAlgn="b"/>
                      <a:r>
                        <a:rPr lang="en-AU" sz="1300" b="0" i="0" u="none" strike="noStrike">
                          <a:solidFill>
                            <a:srgbClr val="000000"/>
                          </a:solidFill>
                          <a:effectLst/>
                          <a:latin typeface="Calibri" panose="020F0502020204030204" pitchFamily="34" charset="0"/>
                        </a:rPr>
                        <a:t>0.96</a:t>
                      </a:r>
                    </a:p>
                  </a:txBody>
                  <a:tcPr marL="9525" marR="9525" marT="9525" marB="0" anchor="b">
                    <a:lnL>
                      <a:noFill/>
                    </a:lnL>
                    <a:lnR>
                      <a:noFill/>
                    </a:lnR>
                    <a:lnT>
                      <a:noFill/>
                    </a:lnT>
                    <a:lnB>
                      <a:noFill/>
                    </a:lnB>
                    <a:solidFill>
                      <a:srgbClr val="BFBFBF"/>
                    </a:solidFill>
                  </a:tcPr>
                </a:tc>
                <a:tc>
                  <a:txBody>
                    <a:bodyPr/>
                    <a:lstStyle/>
                    <a:p>
                      <a:pPr algn="ctr" rtl="0" fontAlgn="b"/>
                      <a:r>
                        <a:rPr lang="en-AU" sz="1300" b="0" i="0" u="none" strike="noStrike">
                          <a:solidFill>
                            <a:srgbClr val="000000"/>
                          </a:solidFill>
                          <a:effectLst/>
                          <a:latin typeface="Calibri" panose="020F0502020204030204" pitchFamily="34" charset="0"/>
                        </a:rPr>
                        <a:t>0.92</a:t>
                      </a:r>
                    </a:p>
                  </a:txBody>
                  <a:tcPr marL="9525" marR="9525" marT="9525" marB="0" anchor="b">
                    <a:lnL>
                      <a:noFill/>
                    </a:lnL>
                    <a:lnR>
                      <a:noFill/>
                    </a:lnR>
                    <a:lnT>
                      <a:noFill/>
                    </a:lnT>
                    <a:lnB>
                      <a:noFill/>
                    </a:lnB>
                    <a:solidFill>
                      <a:srgbClr val="66FFFF"/>
                    </a:solidFill>
                  </a:tcPr>
                </a:tc>
                <a:tc>
                  <a:txBody>
                    <a:bodyPr/>
                    <a:lstStyle/>
                    <a:p>
                      <a:pPr algn="ctr" rtl="0" fontAlgn="b"/>
                      <a:r>
                        <a:rPr lang="en-AU" sz="1300" b="0" i="0" u="none" strike="noStrike">
                          <a:solidFill>
                            <a:srgbClr val="000000"/>
                          </a:solidFill>
                          <a:effectLst/>
                          <a:latin typeface="Calibri" panose="020F0502020204030204" pitchFamily="34" charset="0"/>
                        </a:rPr>
                        <a:t>0.43</a:t>
                      </a:r>
                    </a:p>
                  </a:txBody>
                  <a:tcPr marL="9525" marR="9525" marT="9525" marB="0" anchor="b">
                    <a:lnL>
                      <a:noFill/>
                    </a:lnL>
                    <a:lnR>
                      <a:noFill/>
                    </a:lnR>
                    <a:lnT>
                      <a:noFill/>
                    </a:lnT>
                    <a:lnB>
                      <a:noFill/>
                    </a:lnB>
                    <a:solidFill>
                      <a:srgbClr val="2F75B5"/>
                    </a:solidFill>
                  </a:tcPr>
                </a:tc>
                <a:tc>
                  <a:txBody>
                    <a:bodyPr/>
                    <a:lstStyle/>
                    <a:p>
                      <a:pPr algn="ctr" rtl="0" fontAlgn="b"/>
                      <a:r>
                        <a:rPr lang="en-AU" sz="1300" b="0" i="0" u="none" strike="noStrike" dirty="0">
                          <a:solidFill>
                            <a:srgbClr val="000000"/>
                          </a:solidFill>
                          <a:effectLst/>
                          <a:latin typeface="Calibri" panose="020F0502020204030204" pitchFamily="34" charset="0"/>
                        </a:rPr>
                        <a:t>0.82</a:t>
                      </a:r>
                    </a:p>
                  </a:txBody>
                  <a:tcPr marL="9525" marR="9525" marT="9525" marB="0" anchor="b">
                    <a:lnL>
                      <a:noFill/>
                    </a:lnL>
                    <a:lnR>
                      <a:noFill/>
                    </a:lnR>
                    <a:lnT>
                      <a:noFill/>
                    </a:lnT>
                    <a:lnB>
                      <a:noFill/>
                    </a:lnB>
                    <a:solidFill>
                      <a:srgbClr val="FF66CC"/>
                    </a:solidFill>
                  </a:tcPr>
                </a:tc>
              </a:tr>
              <a:tr h="273600">
                <a:tc>
                  <a:txBody>
                    <a:bodyPr/>
                    <a:lstStyle/>
                    <a:p>
                      <a:pPr algn="l" rtl="0" fontAlgn="b"/>
                      <a:r>
                        <a:rPr lang="en-AU" sz="1300" b="0" i="0" u="none" strike="noStrike">
                          <a:solidFill>
                            <a:srgbClr val="000000"/>
                          </a:solidFill>
                          <a:effectLst/>
                          <a:latin typeface="Calibri" panose="020F0502020204030204" pitchFamily="34" charset="0"/>
                        </a:rPr>
                        <a:t>Z. spinifer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en-AU" sz="1300" b="0" i="0" u="none" strike="noStrike" dirty="0">
                          <a:solidFill>
                            <a:srgbClr val="000000"/>
                          </a:solidFill>
                          <a:effectLst/>
                          <a:latin typeface="Calibri" panose="020F0502020204030204" pitchFamily="34" charset="0"/>
                        </a:rPr>
                        <a:t>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ctr" rtl="0" fontAlgn="b"/>
                      <a:r>
                        <a:rPr lang="en-AU" sz="1300" b="0" i="0" u="none" strike="noStrike">
                          <a:solidFill>
                            <a:srgbClr val="000000"/>
                          </a:solidFill>
                          <a:effectLst/>
                          <a:latin typeface="Calibri" panose="020F0502020204030204" pitchFamily="34" charset="0"/>
                        </a:rPr>
                        <a:t>0.04</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b"/>
                      <a:r>
                        <a:rPr lang="en-AU" sz="1300" b="0" i="0" u="none" strike="noStrike">
                          <a:solidFill>
                            <a:srgbClr val="000000"/>
                          </a:solidFill>
                          <a:effectLst/>
                          <a:latin typeface="Calibri" panose="020F0502020204030204" pitchFamily="34" charset="0"/>
                        </a:rPr>
                        <a:t>0.06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00FF00"/>
                    </a:solidFill>
                  </a:tcPr>
                </a:tc>
                <a:tc>
                  <a:txBody>
                    <a:bodyPr/>
                    <a:lstStyle/>
                    <a:p>
                      <a:pPr algn="ctr" rtl="0" fontAlgn="b"/>
                      <a:r>
                        <a:rPr lang="en-AU" sz="1300" b="0" i="0" u="none" strike="noStrike">
                          <a:solidFill>
                            <a:srgbClr val="000000"/>
                          </a:solidFill>
                          <a:effectLst/>
                          <a:latin typeface="Calibri" panose="020F0502020204030204" pitchFamily="34" charset="0"/>
                        </a:rPr>
                        <a:t>0.28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b"/>
                      <a:r>
                        <a:rPr lang="en-AU" sz="1300" b="0" i="0" u="none" strike="noStrike">
                          <a:solidFill>
                            <a:srgbClr val="000000"/>
                          </a:solidFill>
                          <a:effectLst/>
                          <a:latin typeface="Calibri" panose="020F0502020204030204" pitchFamily="34" charset="0"/>
                        </a:rPr>
                        <a:t>0.58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66FFFF"/>
                    </a:solidFill>
                  </a:tcPr>
                </a:tc>
                <a:tc>
                  <a:txBody>
                    <a:bodyPr/>
                    <a:lstStyle/>
                    <a:p>
                      <a:pPr algn="ctr" rtl="0" fontAlgn="b"/>
                      <a:r>
                        <a:rPr lang="en-AU" sz="1300" b="0" i="0" u="none" strike="noStrike">
                          <a:solidFill>
                            <a:srgbClr val="000000"/>
                          </a:solidFill>
                          <a:effectLst/>
                          <a:latin typeface="Calibri" panose="020F0502020204030204" pitchFamily="34" charset="0"/>
                        </a:rPr>
                        <a:t>0.41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2F75B5"/>
                    </a:solidFill>
                  </a:tcPr>
                </a:tc>
                <a:tc>
                  <a:txBody>
                    <a:bodyPr/>
                    <a:lstStyle/>
                    <a:p>
                      <a:pPr algn="ctr" rtl="0" fontAlgn="b"/>
                      <a:r>
                        <a:rPr lang="en-AU" sz="1300" b="0" i="0" u="none" strike="noStrike" dirty="0">
                          <a:solidFill>
                            <a:srgbClr val="000000"/>
                          </a:solidFill>
                          <a:effectLst/>
                          <a:latin typeface="Calibri" panose="020F0502020204030204" pitchFamily="34" charset="0"/>
                        </a:rPr>
                        <a:t>0.7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FF66CC"/>
                    </a:solidFill>
                  </a:tcPr>
                </a:tc>
              </a:tr>
            </a:tbl>
          </a:graphicData>
        </a:graphic>
      </p:graphicFrame>
    </p:spTree>
    <p:extLst>
      <p:ext uri="{BB962C8B-B14F-4D97-AF65-F5344CB8AC3E}">
        <p14:creationId xmlns:p14="http://schemas.microsoft.com/office/powerpoint/2010/main" val="1139117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000" y="5805264"/>
            <a:ext cx="34019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p>
            <a:fld id="{1DEBBDC7-4A1B-43E6-8DA6-58148E08E8A6}" type="slidenum">
              <a:rPr lang="en-AU" smtClean="0"/>
              <a:pPr/>
              <a:t>27</a:t>
            </a:fld>
            <a:endParaRPr lang="en-AU" dirty="0"/>
          </a:p>
        </p:txBody>
      </p:sp>
      <p:sp>
        <p:nvSpPr>
          <p:cNvPr id="5" name="Title 1"/>
          <p:cNvSpPr txBox="1">
            <a:spLocks noChangeAspect="1"/>
          </p:cNvSpPr>
          <p:nvPr/>
        </p:nvSpPr>
        <p:spPr>
          <a:xfrm>
            <a:off x="594000" y="225716"/>
            <a:ext cx="8010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Sub-Antarctic </a:t>
            </a:r>
            <a:r>
              <a:rPr lang="en-AU" dirty="0" err="1" smtClean="0">
                <a:solidFill>
                  <a:schemeClr val="accent5">
                    <a:lumMod val="75000"/>
                  </a:schemeClr>
                </a:solidFill>
              </a:rPr>
              <a:t>demersal</a:t>
            </a:r>
            <a:r>
              <a:rPr lang="en-AU" dirty="0" smtClean="0">
                <a:solidFill>
                  <a:schemeClr val="accent5">
                    <a:lumMod val="75000"/>
                  </a:schemeClr>
                </a:solidFill>
              </a:rPr>
              <a:t> fish: Results</a:t>
            </a:r>
            <a:endParaRPr lang="en-AU" dirty="0">
              <a:solidFill>
                <a:schemeClr val="accent5">
                  <a:lumMod val="75000"/>
                </a:schemeClr>
              </a:solidFill>
            </a:endParaRPr>
          </a:p>
        </p:txBody>
      </p:sp>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51521" y="1565715"/>
            <a:ext cx="4437246" cy="3465661"/>
          </a:xfrm>
          <a:prstGeom prst="rect">
            <a:avLst/>
          </a:prstGeom>
        </p:spPr>
      </p:pic>
      <p:sp>
        <p:nvSpPr>
          <p:cNvPr id="7" name="TextBox 6"/>
          <p:cNvSpPr txBox="1"/>
          <p:nvPr/>
        </p:nvSpPr>
        <p:spPr>
          <a:xfrm>
            <a:off x="1847260" y="1124744"/>
            <a:ext cx="1428596" cy="307777"/>
          </a:xfrm>
          <a:prstGeom prst="rect">
            <a:avLst/>
          </a:prstGeom>
          <a:noFill/>
        </p:spPr>
        <p:txBody>
          <a:bodyPr wrap="none" rtlCol="0">
            <a:spAutoFit/>
          </a:bodyPr>
          <a:lstStyle/>
          <a:p>
            <a:r>
              <a:rPr lang="en-AU" sz="1400" dirty="0" smtClean="0"/>
              <a:t>Hard Clustering</a:t>
            </a:r>
            <a:endParaRPr lang="en-AU" sz="1400" dirty="0"/>
          </a:p>
        </p:txBody>
      </p:sp>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99000" y="1510717"/>
            <a:ext cx="4725319" cy="4212659"/>
          </a:xfrm>
          <a:prstGeom prst="rect">
            <a:avLst/>
          </a:prstGeom>
        </p:spPr>
      </p:pic>
      <p:sp>
        <p:nvSpPr>
          <p:cNvPr id="9" name="TextBox 8"/>
          <p:cNvSpPr txBox="1"/>
          <p:nvPr/>
        </p:nvSpPr>
        <p:spPr>
          <a:xfrm>
            <a:off x="5466923" y="1124744"/>
            <a:ext cx="3209533" cy="523220"/>
          </a:xfrm>
          <a:prstGeom prst="rect">
            <a:avLst/>
          </a:prstGeom>
          <a:noFill/>
        </p:spPr>
        <p:txBody>
          <a:bodyPr wrap="none" rtlCol="0">
            <a:spAutoFit/>
          </a:bodyPr>
          <a:lstStyle/>
          <a:p>
            <a:r>
              <a:rPr lang="en-AU" sz="1400" dirty="0" smtClean="0"/>
              <a:t>Comparison with traditional clustering </a:t>
            </a:r>
          </a:p>
          <a:p>
            <a:pPr algn="ctr"/>
            <a:r>
              <a:rPr lang="en-AU" sz="1400" dirty="0" smtClean="0"/>
              <a:t>(survey sites)</a:t>
            </a:r>
            <a:endParaRPr lang="en-AU" sz="1400" dirty="0"/>
          </a:p>
        </p:txBody>
      </p:sp>
    </p:spTree>
    <p:extLst>
      <p:ext uri="{BB962C8B-B14F-4D97-AF65-F5344CB8AC3E}">
        <p14:creationId xmlns:p14="http://schemas.microsoft.com/office/powerpoint/2010/main" val="6987933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000" y="5805264"/>
            <a:ext cx="34019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p>
            <a:fld id="{1DEBBDC7-4A1B-43E6-8DA6-58148E08E8A6}" type="slidenum">
              <a:rPr lang="en-AU" smtClean="0"/>
              <a:pPr/>
              <a:t>28</a:t>
            </a:fld>
            <a:endParaRPr lang="en-AU" dirty="0"/>
          </a:p>
        </p:txBody>
      </p:sp>
      <p:sp>
        <p:nvSpPr>
          <p:cNvPr id="5" name="Title 1"/>
          <p:cNvSpPr txBox="1">
            <a:spLocks noChangeAspect="1"/>
          </p:cNvSpPr>
          <p:nvPr/>
        </p:nvSpPr>
        <p:spPr>
          <a:xfrm>
            <a:off x="594000" y="225716"/>
            <a:ext cx="8010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Sub-Antarctic </a:t>
            </a:r>
            <a:r>
              <a:rPr lang="en-AU" dirty="0" err="1" smtClean="0">
                <a:solidFill>
                  <a:schemeClr val="accent5">
                    <a:lumMod val="75000"/>
                  </a:schemeClr>
                </a:solidFill>
              </a:rPr>
              <a:t>demersal</a:t>
            </a:r>
            <a:r>
              <a:rPr lang="en-AU" dirty="0" smtClean="0">
                <a:solidFill>
                  <a:schemeClr val="accent5">
                    <a:lumMod val="75000"/>
                  </a:schemeClr>
                </a:solidFill>
              </a:rPr>
              <a:t> fish: Next steps</a:t>
            </a:r>
            <a:endParaRPr lang="en-AU" dirty="0">
              <a:solidFill>
                <a:schemeClr val="accent5">
                  <a:lumMod val="75000"/>
                </a:schemeClr>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952894300"/>
              </p:ext>
            </p:extLst>
          </p:nvPr>
        </p:nvGraphicFramePr>
        <p:xfrm>
          <a:off x="4027240" y="610318"/>
          <a:ext cx="4828935" cy="3412364"/>
        </p:xfrm>
        <a:graphic>
          <a:graphicData uri="http://schemas.openxmlformats.org/presentationml/2006/ole">
            <mc:AlternateContent xmlns:mc="http://schemas.openxmlformats.org/markup-compatibility/2006">
              <mc:Choice xmlns:v="urn:schemas-microsoft-com:vml" Requires="v">
                <p:oleObj spid="_x0000_s1046" name="Acrobat Document" r:id="rId3" imgW="8019905" imgH="5667262" progId="AcroExch.Document.11">
                  <p:embed/>
                </p:oleObj>
              </mc:Choice>
              <mc:Fallback>
                <p:oleObj name="Acrobat Document" r:id="rId3" imgW="8019905" imgH="5667262" progId="AcroExch.Document.11">
                  <p:embed/>
                  <p:pic>
                    <p:nvPicPr>
                      <p:cNvPr id="0" name=""/>
                      <p:cNvPicPr/>
                      <p:nvPr/>
                    </p:nvPicPr>
                    <p:blipFill>
                      <a:blip r:embed="rId4"/>
                      <a:stretch>
                        <a:fillRect/>
                      </a:stretch>
                    </p:blipFill>
                    <p:spPr>
                      <a:xfrm>
                        <a:off x="4027240" y="610318"/>
                        <a:ext cx="4828935" cy="3412364"/>
                      </a:xfrm>
                      <a:prstGeom prst="rect">
                        <a:avLst/>
                      </a:prstGeom>
                    </p:spPr>
                  </p:pic>
                </p:oleObj>
              </mc:Fallback>
            </mc:AlternateContent>
          </a:graphicData>
        </a:graphic>
      </p:graphicFrame>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43005" y="3958703"/>
            <a:ext cx="4794697" cy="2438400"/>
          </a:xfrm>
          <a:prstGeom prst="rect">
            <a:avLst/>
          </a:prstGeom>
        </p:spPr>
      </p:pic>
      <p:sp>
        <p:nvSpPr>
          <p:cNvPr id="6" name="Rectangle 5"/>
          <p:cNvSpPr/>
          <p:nvPr/>
        </p:nvSpPr>
        <p:spPr>
          <a:xfrm>
            <a:off x="539552" y="1268760"/>
            <a:ext cx="3096344" cy="3970318"/>
          </a:xfrm>
          <a:prstGeom prst="rect">
            <a:avLst/>
          </a:prstGeom>
        </p:spPr>
        <p:txBody>
          <a:bodyPr wrap="square">
            <a:spAutoFit/>
          </a:bodyPr>
          <a:lstStyle/>
          <a:p>
            <a:pPr marL="285750" indent="-285750">
              <a:buFont typeface="Arial" panose="020B0604020202020204" pitchFamily="34" charset="0"/>
              <a:buChar char="•"/>
            </a:pPr>
            <a:r>
              <a:rPr lang="en-AU" dirty="0"/>
              <a:t>Refine </a:t>
            </a:r>
            <a:r>
              <a:rPr lang="en-AU" dirty="0" smtClean="0"/>
              <a:t>models</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Validation. Predictive LL?</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smtClean="0"/>
              <a:t>Provide </a:t>
            </a:r>
            <a:r>
              <a:rPr lang="en-AU" dirty="0"/>
              <a:t>quantitative baseline of distribution of fish </a:t>
            </a:r>
            <a:r>
              <a:rPr lang="en-AU" dirty="0" smtClean="0"/>
              <a:t>assemblages within </a:t>
            </a:r>
            <a:r>
              <a:rPr lang="en-AU" dirty="0"/>
              <a:t>the </a:t>
            </a:r>
            <a:r>
              <a:rPr lang="en-AU" dirty="0" smtClean="0"/>
              <a:t>reserve</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smtClean="0"/>
              <a:t>Improve </a:t>
            </a:r>
            <a:r>
              <a:rPr lang="en-AU" dirty="0"/>
              <a:t>understanding of biodiversity values in </a:t>
            </a:r>
            <a:r>
              <a:rPr lang="en-AU" dirty="0" smtClean="0"/>
              <a:t>region</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r>
              <a:rPr lang="en-AU" dirty="0" smtClean="0"/>
              <a:t>Extend to East Antarctica</a:t>
            </a:r>
            <a:endParaRPr lang="en-AU" dirty="0"/>
          </a:p>
        </p:txBody>
      </p:sp>
    </p:spTree>
    <p:extLst>
      <p:ext uri="{BB962C8B-B14F-4D97-AF65-F5344CB8AC3E}">
        <p14:creationId xmlns:p14="http://schemas.microsoft.com/office/powerpoint/2010/main" val="23002996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000" y="5805264"/>
            <a:ext cx="340193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Slide Number Placeholder 3"/>
          <p:cNvSpPr>
            <a:spLocks noGrp="1"/>
          </p:cNvSpPr>
          <p:nvPr>
            <p:ph type="sldNum" sz="quarter" idx="12"/>
          </p:nvPr>
        </p:nvSpPr>
        <p:spPr/>
        <p:txBody>
          <a:bodyPr/>
          <a:lstStyle/>
          <a:p>
            <a:fld id="{1DEBBDC7-4A1B-43E6-8DA6-58148E08E8A6}" type="slidenum">
              <a:rPr lang="en-AU" smtClean="0"/>
              <a:pPr/>
              <a:t>29</a:t>
            </a:fld>
            <a:endParaRPr lang="en-AU" dirty="0"/>
          </a:p>
        </p:txBody>
      </p:sp>
      <p:sp>
        <p:nvSpPr>
          <p:cNvPr id="5" name="Title 1"/>
          <p:cNvSpPr txBox="1">
            <a:spLocks noChangeAspect="1"/>
          </p:cNvSpPr>
          <p:nvPr/>
        </p:nvSpPr>
        <p:spPr>
          <a:xfrm>
            <a:off x="594000" y="225716"/>
            <a:ext cx="8010000" cy="720000"/>
          </a:xfrm>
          <a:prstGeom prst="rect">
            <a:avLst/>
          </a:prstGeom>
        </p:spPr>
        <p:txBody>
          <a:bodyPr vert="horz" lIns="0" tIns="0" rIns="0" bIns="0" rtlCol="0" anchor="t" anchorCtr="0">
            <a:noAutofit/>
          </a:bodyPr>
          <a:lstStyle>
            <a:lvl1pPr algn="l" defTabSz="914400" rtl="0" eaLnBrk="1" latinLnBrk="0" hangingPunct="1">
              <a:lnSpc>
                <a:spcPts val="2400"/>
              </a:lnSpc>
              <a:spcBef>
                <a:spcPct val="0"/>
              </a:spcBef>
              <a:buNone/>
              <a:defRPr sz="2400" b="1" kern="1200">
                <a:solidFill>
                  <a:schemeClr val="tx1"/>
                </a:solidFill>
                <a:latin typeface="+mj-lt"/>
                <a:ea typeface="+mj-ea"/>
                <a:cs typeface="+mj-cs"/>
              </a:defRPr>
            </a:lvl1pPr>
          </a:lstStyle>
          <a:p>
            <a:r>
              <a:rPr lang="en-AU" dirty="0" smtClean="0">
                <a:solidFill>
                  <a:schemeClr val="accent5">
                    <a:lumMod val="75000"/>
                  </a:schemeClr>
                </a:solidFill>
              </a:rPr>
              <a:t>Acknowledgements</a:t>
            </a:r>
            <a:endParaRPr lang="en-AU" dirty="0">
              <a:solidFill>
                <a:schemeClr val="accent5">
                  <a:lumMod val="75000"/>
                </a:schemeClr>
              </a:solidFill>
            </a:endParaRPr>
          </a:p>
        </p:txBody>
      </p:sp>
      <p:sp>
        <p:nvSpPr>
          <p:cNvPr id="7" name="TextBox 6"/>
          <p:cNvSpPr txBox="1"/>
          <p:nvPr/>
        </p:nvSpPr>
        <p:spPr>
          <a:xfrm>
            <a:off x="2294968" y="1199923"/>
            <a:ext cx="4846198" cy="2031325"/>
          </a:xfrm>
          <a:prstGeom prst="rect">
            <a:avLst/>
          </a:prstGeom>
          <a:noFill/>
        </p:spPr>
        <p:txBody>
          <a:bodyPr wrap="none" rtlCol="0">
            <a:spAutoFit/>
          </a:bodyPr>
          <a:lstStyle/>
          <a:p>
            <a:pPr marL="285750" indent="-285750">
              <a:buFont typeface="Arial" panose="020B0604020202020204" pitchFamily="34" charset="0"/>
              <a:buChar char="•"/>
            </a:pPr>
            <a:r>
              <a:rPr lang="en-AU" dirty="0" smtClean="0"/>
              <a:t>Rebecca Leaper</a:t>
            </a:r>
          </a:p>
          <a:p>
            <a:pPr marL="285750" indent="-285750">
              <a:buFont typeface="Arial" panose="020B0604020202020204" pitchFamily="34" charset="0"/>
              <a:buChar char="•"/>
            </a:pPr>
            <a:r>
              <a:rPr lang="en-AU" dirty="0" smtClean="0"/>
              <a:t>Patrice </a:t>
            </a:r>
            <a:r>
              <a:rPr lang="en-AU" dirty="0" err="1" smtClean="0"/>
              <a:t>Pruvost</a:t>
            </a:r>
            <a:r>
              <a:rPr lang="en-AU" dirty="0" smtClean="0"/>
              <a:t> (MNHN)</a:t>
            </a:r>
          </a:p>
          <a:p>
            <a:pPr marL="285750" indent="-285750">
              <a:buFont typeface="Arial" panose="020B0604020202020204" pitchFamily="34" charset="0"/>
              <a:buChar char="•"/>
            </a:pPr>
            <a:r>
              <a:rPr lang="en-AU" dirty="0" err="1" smtClean="0"/>
              <a:t>Romain</a:t>
            </a:r>
            <a:r>
              <a:rPr lang="en-AU" dirty="0" smtClean="0"/>
              <a:t> Causse (MNHN)</a:t>
            </a:r>
          </a:p>
          <a:p>
            <a:pPr marL="285750" indent="-285750">
              <a:buFont typeface="Arial" panose="020B0604020202020204" pitchFamily="34" charset="0"/>
              <a:buChar char="•"/>
            </a:pPr>
            <a:r>
              <a:rPr lang="en-AU" dirty="0" smtClean="0"/>
              <a:t>Tim Lamb (AAD)</a:t>
            </a:r>
          </a:p>
          <a:p>
            <a:pPr marL="285750" indent="-285750">
              <a:buFont typeface="Arial" panose="020B0604020202020204" pitchFamily="34" charset="0"/>
              <a:buChar char="•"/>
            </a:pPr>
            <a:r>
              <a:rPr lang="en-AU" dirty="0" smtClean="0"/>
              <a:t>Stuart </a:t>
            </a:r>
            <a:r>
              <a:rPr lang="en-AU" dirty="0" err="1" smtClean="0"/>
              <a:t>Corney</a:t>
            </a:r>
            <a:r>
              <a:rPr lang="en-AU" dirty="0" smtClean="0"/>
              <a:t> (ACE CRC)</a:t>
            </a:r>
          </a:p>
          <a:p>
            <a:pPr marL="285750" indent="-285750">
              <a:buFont typeface="Arial" panose="020B0604020202020204" pitchFamily="34" charset="0"/>
              <a:buChar char="•"/>
            </a:pPr>
            <a:r>
              <a:rPr lang="en-AU" dirty="0" smtClean="0"/>
              <a:t>Mike Sumner (ACE CRC)</a:t>
            </a:r>
          </a:p>
          <a:p>
            <a:pPr marL="285750" indent="-285750">
              <a:buFont typeface="Arial" panose="020B0604020202020204" pitchFamily="34" charset="0"/>
              <a:buChar char="•"/>
            </a:pPr>
            <a:r>
              <a:rPr lang="en-AU" dirty="0" smtClean="0"/>
              <a:t>Australian and French Scientific Observers</a:t>
            </a:r>
            <a:endParaRPr lang="en-AU"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4000" y="3951328"/>
            <a:ext cx="8100392" cy="1853936"/>
          </a:xfrm>
          <a:prstGeom prst="rect">
            <a:avLst/>
          </a:prstGeom>
        </p:spPr>
      </p:pic>
    </p:spTree>
    <p:extLst>
      <p:ext uri="{BB962C8B-B14F-4D97-AF65-F5344CB8AC3E}">
        <p14:creationId xmlns:p14="http://schemas.microsoft.com/office/powerpoint/2010/main" val="1064745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0192" y="980728"/>
            <a:ext cx="2665444" cy="2376264"/>
          </a:xfrm>
          <a:prstGeom prst="rect">
            <a:avLst/>
          </a:prstGeom>
        </p:spPr>
      </p:pic>
      <p:sp>
        <p:nvSpPr>
          <p:cNvPr id="2" name="Title 1"/>
          <p:cNvSpPr>
            <a:spLocks noGrp="1"/>
          </p:cNvSpPr>
          <p:nvPr>
            <p:ph type="title"/>
          </p:nvPr>
        </p:nvSpPr>
        <p:spPr/>
        <p:txBody>
          <a:bodyPr/>
          <a:lstStyle/>
          <a:p>
            <a:r>
              <a:rPr lang="en-AU" dirty="0" smtClean="0">
                <a:solidFill>
                  <a:schemeClr val="accent5">
                    <a:lumMod val="75000"/>
                  </a:schemeClr>
                </a:solidFill>
              </a:rPr>
              <a:t>Background- community modelling</a:t>
            </a:r>
            <a:endParaRPr lang="en-AU"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1DEBBDC7-4A1B-43E6-8DA6-58148E08E8A6}" type="slidenum">
              <a:rPr lang="en-AU" smtClean="0"/>
              <a:pPr/>
              <a:t>3</a:t>
            </a:fld>
            <a:endParaRPr lang="en-AU" dirty="0"/>
          </a:p>
        </p:txBody>
      </p:sp>
      <p:sp>
        <p:nvSpPr>
          <p:cNvPr id="5" name="TextBox 4"/>
          <p:cNvSpPr txBox="1"/>
          <p:nvPr/>
        </p:nvSpPr>
        <p:spPr>
          <a:xfrm>
            <a:off x="746537" y="1260000"/>
            <a:ext cx="184731" cy="369332"/>
          </a:xfrm>
          <a:prstGeom prst="rect">
            <a:avLst/>
          </a:prstGeom>
          <a:noFill/>
        </p:spPr>
        <p:txBody>
          <a:bodyPr wrap="none" rtlCol="0">
            <a:spAutoFit/>
          </a:bodyPr>
          <a:lstStyle/>
          <a:p>
            <a:endParaRPr lang="en-AU" dirty="0"/>
          </a:p>
        </p:txBody>
      </p:sp>
      <p:sp>
        <p:nvSpPr>
          <p:cNvPr id="7" name="TextBox 6"/>
          <p:cNvSpPr txBox="1"/>
          <p:nvPr/>
        </p:nvSpPr>
        <p:spPr>
          <a:xfrm>
            <a:off x="677148" y="1260000"/>
            <a:ext cx="5263004" cy="3139321"/>
          </a:xfrm>
          <a:prstGeom prst="rect">
            <a:avLst/>
          </a:prstGeom>
          <a:noFill/>
        </p:spPr>
        <p:txBody>
          <a:bodyPr wrap="square" rtlCol="0">
            <a:spAutoFit/>
          </a:bodyPr>
          <a:lstStyle/>
          <a:p>
            <a:pPr marL="285750" indent="-285750">
              <a:buFont typeface="Arial" panose="020B0604020202020204" pitchFamily="34" charset="0"/>
              <a:buChar char="•"/>
            </a:pPr>
            <a:r>
              <a:rPr lang="en-AU" dirty="0" smtClean="0"/>
              <a:t>Ecologists often use distance matrix to summarise multispecies data and then perform ordination, clustering </a:t>
            </a:r>
            <a:r>
              <a:rPr lang="en-AU" dirty="0" err="1" smtClean="0"/>
              <a:t>etc</a:t>
            </a:r>
            <a:endParaRPr lang="en-AU" dirty="0" smtClean="0"/>
          </a:p>
          <a:p>
            <a:pPr marL="742950" lvl="1" indent="-285750">
              <a:buFont typeface="Arial" panose="020B0604020202020204" pitchFamily="34" charset="0"/>
              <a:buChar char="•"/>
            </a:pPr>
            <a:r>
              <a:rPr lang="en-AU" dirty="0" smtClean="0"/>
              <a:t>Diagnostics, Interpretation, prediction not straightforward</a:t>
            </a:r>
          </a:p>
          <a:p>
            <a:endParaRPr lang="en-AU" dirty="0" smtClean="0"/>
          </a:p>
          <a:p>
            <a:endParaRPr lang="en-AU" dirty="0" smtClean="0"/>
          </a:p>
          <a:p>
            <a:endParaRPr lang="en-AU" dirty="0"/>
          </a:p>
          <a:p>
            <a:endParaRPr lang="en-AU" dirty="0" smtClean="0"/>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2149496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0192" y="980728"/>
            <a:ext cx="2665444" cy="2376264"/>
          </a:xfrm>
          <a:prstGeom prst="rect">
            <a:avLst/>
          </a:prstGeom>
        </p:spPr>
      </p:pic>
      <p:sp>
        <p:nvSpPr>
          <p:cNvPr id="2" name="Title 1"/>
          <p:cNvSpPr>
            <a:spLocks noGrp="1"/>
          </p:cNvSpPr>
          <p:nvPr>
            <p:ph type="title"/>
          </p:nvPr>
        </p:nvSpPr>
        <p:spPr/>
        <p:txBody>
          <a:bodyPr/>
          <a:lstStyle/>
          <a:p>
            <a:r>
              <a:rPr lang="en-AU" dirty="0" smtClean="0">
                <a:solidFill>
                  <a:schemeClr val="accent5">
                    <a:lumMod val="75000"/>
                  </a:schemeClr>
                </a:solidFill>
              </a:rPr>
              <a:t>Background- community modelling</a:t>
            </a:r>
            <a:endParaRPr lang="en-AU"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1DEBBDC7-4A1B-43E6-8DA6-58148E08E8A6}" type="slidenum">
              <a:rPr lang="en-AU" smtClean="0"/>
              <a:pPr/>
              <a:t>4</a:t>
            </a:fld>
            <a:endParaRPr lang="en-AU" dirty="0"/>
          </a:p>
        </p:txBody>
      </p:sp>
      <p:sp>
        <p:nvSpPr>
          <p:cNvPr id="5" name="TextBox 4"/>
          <p:cNvSpPr txBox="1"/>
          <p:nvPr/>
        </p:nvSpPr>
        <p:spPr>
          <a:xfrm>
            <a:off x="746537" y="1260000"/>
            <a:ext cx="184731" cy="369332"/>
          </a:xfrm>
          <a:prstGeom prst="rect">
            <a:avLst/>
          </a:prstGeom>
          <a:noFill/>
        </p:spPr>
        <p:txBody>
          <a:bodyPr wrap="none" rtlCol="0">
            <a:spAutoFit/>
          </a:bodyPr>
          <a:lstStyle/>
          <a:p>
            <a:endParaRPr lang="en-AU" dirty="0"/>
          </a:p>
        </p:txBody>
      </p:sp>
      <p:sp>
        <p:nvSpPr>
          <p:cNvPr id="7" name="TextBox 6"/>
          <p:cNvSpPr txBox="1"/>
          <p:nvPr/>
        </p:nvSpPr>
        <p:spPr>
          <a:xfrm>
            <a:off x="677148" y="1260000"/>
            <a:ext cx="5263004" cy="4524315"/>
          </a:xfrm>
          <a:prstGeom prst="rect">
            <a:avLst/>
          </a:prstGeom>
          <a:noFill/>
        </p:spPr>
        <p:txBody>
          <a:bodyPr wrap="square" rtlCol="0">
            <a:spAutoFit/>
          </a:bodyPr>
          <a:lstStyle/>
          <a:p>
            <a:pPr marL="285750" indent="-285750">
              <a:buFont typeface="Arial" panose="020B0604020202020204" pitchFamily="34" charset="0"/>
              <a:buChar char="•"/>
            </a:pPr>
            <a:r>
              <a:rPr lang="en-AU" dirty="0" smtClean="0"/>
              <a:t>Ecologists often use distance matrix to summarise multispecies data and then perform ordination, clustering </a:t>
            </a:r>
            <a:r>
              <a:rPr lang="en-AU" dirty="0" err="1" smtClean="0"/>
              <a:t>etc</a:t>
            </a:r>
            <a:endParaRPr lang="en-AU" dirty="0" smtClean="0"/>
          </a:p>
          <a:p>
            <a:pPr marL="742950" lvl="1" indent="-285750">
              <a:buFont typeface="Arial" panose="020B0604020202020204" pitchFamily="34" charset="0"/>
              <a:buChar char="•"/>
            </a:pPr>
            <a:r>
              <a:rPr lang="en-AU" dirty="0" smtClean="0"/>
              <a:t>Diagnostics, Interpretation, prediction not straightforward</a:t>
            </a:r>
          </a:p>
          <a:p>
            <a:endParaRPr lang="en-AU" dirty="0" smtClean="0"/>
          </a:p>
          <a:p>
            <a:endParaRPr lang="en-AU" dirty="0" smtClean="0"/>
          </a:p>
          <a:p>
            <a:endParaRPr lang="en-AU" dirty="0"/>
          </a:p>
          <a:p>
            <a:endParaRPr lang="en-AU" dirty="0" smtClean="0"/>
          </a:p>
          <a:p>
            <a:endParaRPr lang="en-AU" dirty="0" smtClean="0"/>
          </a:p>
          <a:p>
            <a:r>
              <a:rPr lang="en-AU" dirty="0" smtClean="0"/>
              <a:t>Model-based alternatives:</a:t>
            </a:r>
          </a:p>
          <a:p>
            <a:pPr marL="742950" lvl="1" indent="-285750">
              <a:buFont typeface="Arial" panose="020B0604020202020204" pitchFamily="34" charset="0"/>
              <a:buChar char="•"/>
            </a:pPr>
            <a:r>
              <a:rPr lang="en-AU" dirty="0" smtClean="0"/>
              <a:t>Model and predict single species &amp; group</a:t>
            </a:r>
          </a:p>
          <a:p>
            <a:pPr marL="742950" lvl="1" indent="-285750">
              <a:buFont typeface="Arial" panose="020B0604020202020204" pitchFamily="34" charset="0"/>
              <a:buChar char="•"/>
            </a:pPr>
            <a:r>
              <a:rPr lang="en-AU" dirty="0" smtClean="0"/>
              <a:t>Group first then predict</a:t>
            </a:r>
          </a:p>
          <a:p>
            <a:pPr marL="742950" lvl="1" indent="-285750">
              <a:buFont typeface="Arial" panose="020B0604020202020204" pitchFamily="34" charset="0"/>
              <a:buChar char="•"/>
            </a:pPr>
            <a:r>
              <a:rPr lang="en-AU" i="1" dirty="0" smtClean="0">
                <a:solidFill>
                  <a:srgbClr val="C00000"/>
                </a:solidFill>
              </a:rPr>
              <a:t>Do both at once</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p:txBody>
      </p:sp>
      <p:pic>
        <p:nvPicPr>
          <p:cNvPr id="9218" name="Picture 2" descr="Image result for stacked species distribution maps"/>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300192" y="3645024"/>
            <a:ext cx="2332847" cy="2468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530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0192" y="980728"/>
            <a:ext cx="2665444" cy="2376264"/>
          </a:xfrm>
          <a:prstGeom prst="rect">
            <a:avLst/>
          </a:prstGeom>
        </p:spPr>
      </p:pic>
      <p:sp>
        <p:nvSpPr>
          <p:cNvPr id="2" name="Title 1"/>
          <p:cNvSpPr>
            <a:spLocks noGrp="1"/>
          </p:cNvSpPr>
          <p:nvPr>
            <p:ph type="title"/>
          </p:nvPr>
        </p:nvSpPr>
        <p:spPr/>
        <p:txBody>
          <a:bodyPr/>
          <a:lstStyle/>
          <a:p>
            <a:r>
              <a:rPr lang="en-AU" dirty="0" smtClean="0">
                <a:solidFill>
                  <a:schemeClr val="accent5">
                    <a:lumMod val="75000"/>
                  </a:schemeClr>
                </a:solidFill>
              </a:rPr>
              <a:t>Background- community modelling</a:t>
            </a:r>
            <a:endParaRPr lang="en-AU" dirty="0">
              <a:solidFill>
                <a:schemeClr val="accent5">
                  <a:lumMod val="75000"/>
                </a:schemeClr>
              </a:solidFill>
            </a:endParaRPr>
          </a:p>
        </p:txBody>
      </p:sp>
      <p:sp>
        <p:nvSpPr>
          <p:cNvPr id="4" name="Slide Number Placeholder 3"/>
          <p:cNvSpPr>
            <a:spLocks noGrp="1"/>
          </p:cNvSpPr>
          <p:nvPr>
            <p:ph type="sldNum" sz="quarter" idx="12"/>
          </p:nvPr>
        </p:nvSpPr>
        <p:spPr/>
        <p:txBody>
          <a:bodyPr/>
          <a:lstStyle/>
          <a:p>
            <a:fld id="{1DEBBDC7-4A1B-43E6-8DA6-58148E08E8A6}" type="slidenum">
              <a:rPr lang="en-AU" smtClean="0"/>
              <a:pPr/>
              <a:t>5</a:t>
            </a:fld>
            <a:endParaRPr lang="en-AU" dirty="0"/>
          </a:p>
        </p:txBody>
      </p:sp>
      <p:sp>
        <p:nvSpPr>
          <p:cNvPr id="5" name="TextBox 4"/>
          <p:cNvSpPr txBox="1"/>
          <p:nvPr/>
        </p:nvSpPr>
        <p:spPr>
          <a:xfrm>
            <a:off x="746537" y="1260000"/>
            <a:ext cx="184731" cy="369332"/>
          </a:xfrm>
          <a:prstGeom prst="rect">
            <a:avLst/>
          </a:prstGeom>
          <a:noFill/>
        </p:spPr>
        <p:txBody>
          <a:bodyPr wrap="none" rtlCol="0">
            <a:spAutoFit/>
          </a:bodyPr>
          <a:lstStyle/>
          <a:p>
            <a:endParaRPr lang="en-AU" dirty="0"/>
          </a:p>
        </p:txBody>
      </p:sp>
      <p:sp>
        <p:nvSpPr>
          <p:cNvPr id="7" name="TextBox 6"/>
          <p:cNvSpPr txBox="1"/>
          <p:nvPr/>
        </p:nvSpPr>
        <p:spPr>
          <a:xfrm>
            <a:off x="677148" y="1260000"/>
            <a:ext cx="5263004" cy="4524315"/>
          </a:xfrm>
          <a:prstGeom prst="rect">
            <a:avLst/>
          </a:prstGeom>
          <a:noFill/>
        </p:spPr>
        <p:txBody>
          <a:bodyPr wrap="square" rtlCol="0">
            <a:spAutoFit/>
          </a:bodyPr>
          <a:lstStyle/>
          <a:p>
            <a:pPr marL="285750" indent="-285750">
              <a:buFont typeface="Arial" panose="020B0604020202020204" pitchFamily="34" charset="0"/>
              <a:buChar char="•"/>
            </a:pPr>
            <a:r>
              <a:rPr lang="en-AU" dirty="0" smtClean="0"/>
              <a:t>Ecologists often use distance matrix to summarise multispecies data and then perform ordination, clustering </a:t>
            </a:r>
            <a:r>
              <a:rPr lang="en-AU" dirty="0" err="1" smtClean="0"/>
              <a:t>etc</a:t>
            </a:r>
            <a:endParaRPr lang="en-AU" dirty="0" smtClean="0"/>
          </a:p>
          <a:p>
            <a:pPr marL="742950" lvl="1" indent="-285750">
              <a:buFont typeface="Arial" panose="020B0604020202020204" pitchFamily="34" charset="0"/>
              <a:buChar char="•"/>
            </a:pPr>
            <a:r>
              <a:rPr lang="en-AU" dirty="0" smtClean="0"/>
              <a:t>Diagnostics, Interpretation, prediction not straightforward</a:t>
            </a:r>
          </a:p>
          <a:p>
            <a:endParaRPr lang="en-AU" dirty="0" smtClean="0"/>
          </a:p>
          <a:p>
            <a:endParaRPr lang="en-AU" dirty="0" smtClean="0"/>
          </a:p>
          <a:p>
            <a:endParaRPr lang="en-AU" dirty="0"/>
          </a:p>
          <a:p>
            <a:endParaRPr lang="en-AU" dirty="0" smtClean="0"/>
          </a:p>
          <a:p>
            <a:endParaRPr lang="en-AU" dirty="0" smtClean="0"/>
          </a:p>
          <a:p>
            <a:r>
              <a:rPr lang="en-AU" dirty="0" smtClean="0"/>
              <a:t>Model-based alternatives:</a:t>
            </a:r>
          </a:p>
          <a:p>
            <a:pPr marL="742950" lvl="1" indent="-285750">
              <a:buFont typeface="Arial" panose="020B0604020202020204" pitchFamily="34" charset="0"/>
              <a:buChar char="•"/>
            </a:pPr>
            <a:r>
              <a:rPr lang="en-AU" dirty="0" smtClean="0"/>
              <a:t>Model and predict single species &amp; group</a:t>
            </a:r>
          </a:p>
          <a:p>
            <a:pPr marL="742950" lvl="1" indent="-285750">
              <a:buFont typeface="Arial" panose="020B0604020202020204" pitchFamily="34" charset="0"/>
              <a:buChar char="•"/>
            </a:pPr>
            <a:r>
              <a:rPr lang="en-AU" dirty="0" smtClean="0"/>
              <a:t>Group first then predict</a:t>
            </a:r>
          </a:p>
          <a:p>
            <a:pPr marL="742950" lvl="1" indent="-285750">
              <a:buFont typeface="Arial" panose="020B0604020202020204" pitchFamily="34" charset="0"/>
              <a:buChar char="•"/>
            </a:pPr>
            <a:r>
              <a:rPr lang="en-AU" i="1" dirty="0" smtClean="0">
                <a:solidFill>
                  <a:srgbClr val="C00000"/>
                </a:solidFill>
              </a:rPr>
              <a:t>Do both at once</a:t>
            </a:r>
          </a:p>
          <a:p>
            <a:pPr marL="285750" indent="-285750">
              <a:buFont typeface="Arial" panose="020B0604020202020204" pitchFamily="34" charset="0"/>
              <a:buChar char="•"/>
            </a:pPr>
            <a:endParaRPr lang="en-AU" dirty="0" smtClean="0"/>
          </a:p>
          <a:p>
            <a:pPr marL="285750" indent="-285750">
              <a:buFont typeface="Arial" panose="020B0604020202020204" pitchFamily="34" charset="0"/>
              <a:buChar char="•"/>
            </a:pPr>
            <a:endParaRPr lang="en-AU" dirty="0"/>
          </a:p>
        </p:txBody>
      </p:sp>
      <p:pic>
        <p:nvPicPr>
          <p:cNvPr id="10242" name="Picture 2" descr="Image result for hierarchical clust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49776" y="3215463"/>
            <a:ext cx="1790576" cy="160209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marine bioregions"/>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2548"/>
          <a:stretch/>
        </p:blipFill>
        <p:spPr bwMode="auto">
          <a:xfrm>
            <a:off x="7044406" y="4730941"/>
            <a:ext cx="1893002" cy="163182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Curved Right Arrow 9"/>
          <p:cNvSpPr/>
          <p:nvPr/>
        </p:nvSpPr>
        <p:spPr>
          <a:xfrm rot="19129787">
            <a:off x="6187543" y="4749816"/>
            <a:ext cx="445492" cy="141975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635063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594000" y="225716"/>
            <a:ext cx="7704000" cy="720000"/>
          </a:xfrm>
        </p:spPr>
        <p:txBody>
          <a:bodyPr/>
          <a:lstStyle/>
          <a:p>
            <a:r>
              <a:rPr lang="en-AU" dirty="0" smtClean="0">
                <a:solidFill>
                  <a:schemeClr val="accent5">
                    <a:lumMod val="75000"/>
                  </a:schemeClr>
                </a:solidFill>
              </a:rPr>
              <a:t>Regions of Common Profile</a:t>
            </a:r>
            <a:endParaRPr lang="en-AU" dirty="0">
              <a:solidFill>
                <a:schemeClr val="accent5">
                  <a:lumMod val="75000"/>
                </a:schemeClr>
              </a:solidFill>
            </a:endParaRPr>
          </a:p>
        </p:txBody>
      </p:sp>
      <p:sp>
        <p:nvSpPr>
          <p:cNvPr id="3" name="Footer Placeholder 2"/>
          <p:cNvSpPr>
            <a:spLocks noGrp="1"/>
          </p:cNvSpPr>
          <p:nvPr>
            <p:ph type="ftr" sz="quarter" idx="11"/>
          </p:nvPr>
        </p:nvSpPr>
        <p:spPr/>
        <p:txBody>
          <a:bodyPr/>
          <a:lstStyle/>
          <a:p>
            <a:r>
              <a:rPr lang="en-GB" cap="none" dirty="0" smtClean="0"/>
              <a:t>Foster </a:t>
            </a:r>
            <a:r>
              <a:rPr lang="en-GB" i="1" cap="none" dirty="0" smtClean="0"/>
              <a:t>et al</a:t>
            </a:r>
            <a:r>
              <a:rPr lang="en-GB" cap="none" dirty="0" smtClean="0"/>
              <a:t> 2013. </a:t>
            </a:r>
            <a:r>
              <a:rPr lang="en-GB" cap="none" dirty="0" err="1" smtClean="0"/>
              <a:t>Environmetrics</a:t>
            </a:r>
            <a:r>
              <a:rPr lang="en-GB" cap="none" dirty="0" smtClean="0"/>
              <a:t> 24: 489-499				</a:t>
            </a:r>
            <a:endParaRPr lang="en-AU" cap="none"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6</a:t>
            </a:fld>
            <a:endParaRPr lang="en-AU" dirty="0"/>
          </a:p>
        </p:txBody>
      </p:sp>
      <p:sp>
        <p:nvSpPr>
          <p:cNvPr id="6" name="TextBox 5"/>
          <p:cNvSpPr txBox="1"/>
          <p:nvPr/>
        </p:nvSpPr>
        <p:spPr>
          <a:xfrm flipH="1">
            <a:off x="337226" y="996757"/>
            <a:ext cx="8454007" cy="584775"/>
          </a:xfrm>
          <a:prstGeom prst="rect">
            <a:avLst/>
          </a:prstGeom>
          <a:noFill/>
        </p:spPr>
        <p:txBody>
          <a:bodyPr wrap="square" rtlCol="0">
            <a:spAutoFit/>
          </a:bodyPr>
          <a:lstStyle/>
          <a:p>
            <a:pPr algn="ctr"/>
            <a:r>
              <a:rPr lang="en-AU" sz="1600" dirty="0"/>
              <a:t>An RCP is a </a:t>
            </a:r>
            <a:r>
              <a:rPr lang="en-AU" sz="1600" dirty="0" smtClean="0"/>
              <a:t>region of </a:t>
            </a:r>
            <a:r>
              <a:rPr lang="en-AU" sz="1600" dirty="0"/>
              <a:t>environmental space within which the vector of species’ probabilities of being sampled is (relatively) constant and distinct from </a:t>
            </a:r>
            <a:r>
              <a:rPr lang="en-AU" sz="1600" dirty="0" smtClean="0"/>
              <a:t>other regions</a:t>
            </a:r>
            <a:endParaRPr lang="en-AU" sz="1600" dirty="0"/>
          </a:p>
        </p:txBody>
      </p:sp>
      <p:sp>
        <p:nvSpPr>
          <p:cNvPr id="41" name="Rectangle 40"/>
          <p:cNvSpPr/>
          <p:nvPr/>
        </p:nvSpPr>
        <p:spPr>
          <a:xfrm>
            <a:off x="594000" y="5733256"/>
            <a:ext cx="34019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91202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594000" y="225716"/>
            <a:ext cx="7704000" cy="720000"/>
          </a:xfrm>
        </p:spPr>
        <p:txBody>
          <a:bodyPr/>
          <a:lstStyle/>
          <a:p>
            <a:r>
              <a:rPr lang="en-AU" dirty="0" smtClean="0">
                <a:solidFill>
                  <a:schemeClr val="accent5">
                    <a:lumMod val="75000"/>
                  </a:schemeClr>
                </a:solidFill>
              </a:rPr>
              <a:t>Regions of Common Profile</a:t>
            </a:r>
            <a:endParaRPr lang="en-AU" dirty="0">
              <a:solidFill>
                <a:schemeClr val="accent5">
                  <a:lumMod val="75000"/>
                </a:schemeClr>
              </a:solidFill>
            </a:endParaRPr>
          </a:p>
        </p:txBody>
      </p:sp>
      <p:sp>
        <p:nvSpPr>
          <p:cNvPr id="3" name="Footer Placeholder 2"/>
          <p:cNvSpPr>
            <a:spLocks noGrp="1"/>
          </p:cNvSpPr>
          <p:nvPr>
            <p:ph type="ftr" sz="quarter" idx="11"/>
          </p:nvPr>
        </p:nvSpPr>
        <p:spPr/>
        <p:txBody>
          <a:bodyPr/>
          <a:lstStyle/>
          <a:p>
            <a:r>
              <a:rPr lang="en-GB" cap="none" dirty="0" smtClean="0"/>
              <a:t>Foster </a:t>
            </a:r>
            <a:r>
              <a:rPr lang="en-GB" i="1" cap="none" dirty="0" smtClean="0"/>
              <a:t>et al</a:t>
            </a:r>
            <a:r>
              <a:rPr lang="en-GB" cap="none" dirty="0" smtClean="0"/>
              <a:t> 2013. </a:t>
            </a:r>
            <a:r>
              <a:rPr lang="en-GB" cap="none" dirty="0" err="1" smtClean="0"/>
              <a:t>Environmetrics</a:t>
            </a:r>
            <a:r>
              <a:rPr lang="en-GB" cap="none" dirty="0" smtClean="0"/>
              <a:t> 24: 489-499				</a:t>
            </a:r>
            <a:endParaRPr lang="en-AU" cap="none"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7</a:t>
            </a:fld>
            <a:endParaRPr lang="en-AU" dirty="0"/>
          </a:p>
        </p:txBody>
      </p:sp>
      <p:sp>
        <p:nvSpPr>
          <p:cNvPr id="6" name="TextBox 5"/>
          <p:cNvSpPr txBox="1"/>
          <p:nvPr/>
        </p:nvSpPr>
        <p:spPr>
          <a:xfrm flipH="1">
            <a:off x="337226" y="996757"/>
            <a:ext cx="8454007" cy="584775"/>
          </a:xfrm>
          <a:prstGeom prst="rect">
            <a:avLst/>
          </a:prstGeom>
          <a:noFill/>
        </p:spPr>
        <p:txBody>
          <a:bodyPr wrap="square" rtlCol="0">
            <a:spAutoFit/>
          </a:bodyPr>
          <a:lstStyle/>
          <a:p>
            <a:pPr algn="ctr"/>
            <a:r>
              <a:rPr lang="en-AU" sz="1600" dirty="0"/>
              <a:t>An RCP is a </a:t>
            </a:r>
            <a:r>
              <a:rPr lang="en-AU" sz="1600" dirty="0" smtClean="0"/>
              <a:t>region of </a:t>
            </a:r>
            <a:r>
              <a:rPr lang="en-AU" sz="1600" dirty="0"/>
              <a:t>environmental space within which the vector of species’ probabilities of being sampled is (relatively) constant and distinct from </a:t>
            </a:r>
            <a:r>
              <a:rPr lang="en-AU" sz="1600" dirty="0" smtClean="0"/>
              <a:t>other regions</a:t>
            </a:r>
            <a:endParaRPr lang="en-AU" sz="1600" dirty="0"/>
          </a:p>
        </p:txBody>
      </p:sp>
      <p:grpSp>
        <p:nvGrpSpPr>
          <p:cNvPr id="9" name="Group 8"/>
          <p:cNvGrpSpPr>
            <a:grpSpLocks noChangeAspect="1"/>
          </p:cNvGrpSpPr>
          <p:nvPr/>
        </p:nvGrpSpPr>
        <p:grpSpPr>
          <a:xfrm>
            <a:off x="553822" y="2041954"/>
            <a:ext cx="4681176" cy="2565045"/>
            <a:chOff x="544657" y="2765158"/>
            <a:chExt cx="5201307" cy="2850049"/>
          </a:xfrm>
        </p:grpSpPr>
        <p:cxnSp>
          <p:nvCxnSpPr>
            <p:cNvPr id="10" name="Straight Connector 9"/>
            <p:cNvCxnSpPr/>
            <p:nvPr/>
          </p:nvCxnSpPr>
          <p:spPr>
            <a:xfrm>
              <a:off x="980891" y="2950911"/>
              <a:ext cx="0" cy="18722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80891" y="4823119"/>
              <a:ext cx="295232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49533" y="4795087"/>
              <a:ext cx="812545" cy="376171"/>
            </a:xfrm>
            <a:prstGeom prst="rect">
              <a:avLst/>
            </a:prstGeom>
            <a:noFill/>
          </p:spPr>
          <p:txBody>
            <a:bodyPr wrap="none" rtlCol="0">
              <a:spAutoFit/>
            </a:bodyPr>
            <a:lstStyle/>
            <a:p>
              <a:r>
                <a:rPr lang="en-AU" sz="1600" dirty="0" smtClean="0"/>
                <a:t>Depth</a:t>
              </a:r>
              <a:endParaRPr lang="en-AU" sz="1600" dirty="0"/>
            </a:p>
          </p:txBody>
        </p:sp>
        <p:sp>
          <p:nvSpPr>
            <p:cNvPr id="13" name="TextBox 12"/>
            <p:cNvSpPr txBox="1"/>
            <p:nvPr/>
          </p:nvSpPr>
          <p:spPr>
            <a:xfrm rot="16200000">
              <a:off x="-359259" y="3702120"/>
              <a:ext cx="2184003" cy="376171"/>
            </a:xfrm>
            <a:prstGeom prst="rect">
              <a:avLst/>
            </a:prstGeom>
            <a:noFill/>
          </p:spPr>
          <p:txBody>
            <a:bodyPr wrap="none" rtlCol="0">
              <a:spAutoFit/>
            </a:bodyPr>
            <a:lstStyle/>
            <a:p>
              <a:r>
                <a:rPr lang="en-AU" sz="1600" dirty="0" err="1" smtClean="0"/>
                <a:t>Prob</a:t>
              </a:r>
              <a:r>
                <a:rPr lang="en-AU" sz="1600" dirty="0" smtClean="0"/>
                <a:t> of Occurrence</a:t>
              </a:r>
              <a:endParaRPr lang="en-AU" sz="1600" dirty="0"/>
            </a:p>
          </p:txBody>
        </p:sp>
        <p:sp>
          <p:nvSpPr>
            <p:cNvPr id="14" name="Freeform 13"/>
            <p:cNvSpPr/>
            <p:nvPr/>
          </p:nvSpPr>
          <p:spPr>
            <a:xfrm>
              <a:off x="1224410" y="3218150"/>
              <a:ext cx="2668098" cy="1444091"/>
            </a:xfrm>
            <a:custGeom>
              <a:avLst/>
              <a:gdLst>
                <a:gd name="connsiteX0" fmla="*/ 26498 w 2668098"/>
                <a:gd name="connsiteY0" fmla="*/ 1431648 h 1444091"/>
                <a:gd name="connsiteX1" fmla="*/ 100389 w 2668098"/>
                <a:gd name="connsiteY1" fmla="*/ 1431648 h 1444091"/>
                <a:gd name="connsiteX2" fmla="*/ 839298 w 2668098"/>
                <a:gd name="connsiteY2" fmla="*/ 1302338 h 1444091"/>
                <a:gd name="connsiteX3" fmla="*/ 1199516 w 2668098"/>
                <a:gd name="connsiteY3" fmla="*/ 711211 h 1444091"/>
                <a:gd name="connsiteX4" fmla="*/ 1799880 w 2668098"/>
                <a:gd name="connsiteY4" fmla="*/ 572666 h 1444091"/>
                <a:gd name="connsiteX5" fmla="*/ 2215516 w 2668098"/>
                <a:gd name="connsiteY5" fmla="*/ 92375 h 1444091"/>
                <a:gd name="connsiteX6" fmla="*/ 2668098 w 2668098"/>
                <a:gd name="connsiteY6" fmla="*/ 11 h 1444091"/>
                <a:gd name="connsiteX7" fmla="*/ 2668098 w 2668098"/>
                <a:gd name="connsiteY7" fmla="*/ 11 h 14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8098" h="1444091">
                  <a:moveTo>
                    <a:pt x="26498" y="1431648"/>
                  </a:moveTo>
                  <a:cubicBezTo>
                    <a:pt x="-4290" y="1442424"/>
                    <a:pt x="-35078" y="1453200"/>
                    <a:pt x="100389" y="1431648"/>
                  </a:cubicBezTo>
                  <a:cubicBezTo>
                    <a:pt x="235856" y="1410096"/>
                    <a:pt x="656110" y="1422411"/>
                    <a:pt x="839298" y="1302338"/>
                  </a:cubicBezTo>
                  <a:cubicBezTo>
                    <a:pt x="1022486" y="1182265"/>
                    <a:pt x="1039419" y="832823"/>
                    <a:pt x="1199516" y="711211"/>
                  </a:cubicBezTo>
                  <a:cubicBezTo>
                    <a:pt x="1359613" y="589599"/>
                    <a:pt x="1630547" y="675805"/>
                    <a:pt x="1799880" y="572666"/>
                  </a:cubicBezTo>
                  <a:cubicBezTo>
                    <a:pt x="1969213" y="469527"/>
                    <a:pt x="2070813" y="187817"/>
                    <a:pt x="2215516" y="92375"/>
                  </a:cubicBezTo>
                  <a:cubicBezTo>
                    <a:pt x="2360219" y="-3068"/>
                    <a:pt x="2668098" y="11"/>
                    <a:pt x="2668098" y="11"/>
                  </a:cubicBezTo>
                  <a:lnTo>
                    <a:pt x="2668098" y="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cxnSp>
          <p:nvCxnSpPr>
            <p:cNvPr id="15" name="Straight Connector 14"/>
            <p:cNvCxnSpPr/>
            <p:nvPr/>
          </p:nvCxnSpPr>
          <p:spPr>
            <a:xfrm>
              <a:off x="2150043" y="2806895"/>
              <a:ext cx="0" cy="2808312"/>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19625" y="5162366"/>
              <a:ext cx="870751" cy="376171"/>
            </a:xfrm>
            <a:prstGeom prst="rect">
              <a:avLst/>
            </a:prstGeom>
            <a:noFill/>
          </p:spPr>
          <p:txBody>
            <a:bodyPr wrap="none" rtlCol="0">
              <a:spAutoFit/>
            </a:bodyPr>
            <a:lstStyle/>
            <a:p>
              <a:r>
                <a:rPr lang="en-AU" sz="1600" b="1" dirty="0" smtClean="0"/>
                <a:t>RCP 1</a:t>
              </a:r>
              <a:endParaRPr lang="en-AU" sz="1600" b="1" dirty="0"/>
            </a:p>
          </p:txBody>
        </p:sp>
        <p:sp>
          <p:nvSpPr>
            <p:cNvPr id="17" name="TextBox 16"/>
            <p:cNvSpPr txBox="1"/>
            <p:nvPr/>
          </p:nvSpPr>
          <p:spPr>
            <a:xfrm>
              <a:off x="2195425" y="5169402"/>
              <a:ext cx="874883" cy="376171"/>
            </a:xfrm>
            <a:prstGeom prst="rect">
              <a:avLst/>
            </a:prstGeom>
            <a:noFill/>
          </p:spPr>
          <p:txBody>
            <a:bodyPr wrap="none" rtlCol="0">
              <a:spAutoFit/>
            </a:bodyPr>
            <a:lstStyle/>
            <a:p>
              <a:r>
                <a:rPr lang="en-AU" sz="1600" b="1" dirty="0" smtClean="0"/>
                <a:t>RCP</a:t>
              </a:r>
              <a:r>
                <a:rPr lang="en-AU" sz="1600" dirty="0" smtClean="0"/>
                <a:t> </a:t>
              </a:r>
              <a:r>
                <a:rPr lang="en-AU" sz="1600" b="1" dirty="0" smtClean="0"/>
                <a:t>2</a:t>
              </a:r>
              <a:endParaRPr lang="en-AU" sz="1600" b="1" dirty="0"/>
            </a:p>
          </p:txBody>
        </p:sp>
        <p:sp>
          <p:nvSpPr>
            <p:cNvPr id="18" name="TextBox 17"/>
            <p:cNvSpPr txBox="1"/>
            <p:nvPr/>
          </p:nvSpPr>
          <p:spPr>
            <a:xfrm>
              <a:off x="3101783" y="5166934"/>
              <a:ext cx="870751" cy="376171"/>
            </a:xfrm>
            <a:prstGeom prst="rect">
              <a:avLst/>
            </a:prstGeom>
            <a:noFill/>
          </p:spPr>
          <p:txBody>
            <a:bodyPr wrap="none" rtlCol="0">
              <a:spAutoFit/>
            </a:bodyPr>
            <a:lstStyle/>
            <a:p>
              <a:r>
                <a:rPr lang="en-AU" sz="1600" b="1" dirty="0" smtClean="0"/>
                <a:t>RCP 3</a:t>
              </a:r>
              <a:endParaRPr lang="en-AU" sz="1600" b="1" dirty="0"/>
            </a:p>
          </p:txBody>
        </p:sp>
        <p:cxnSp>
          <p:nvCxnSpPr>
            <p:cNvPr id="19" name="Straight Connector 18"/>
            <p:cNvCxnSpPr/>
            <p:nvPr/>
          </p:nvCxnSpPr>
          <p:spPr>
            <a:xfrm>
              <a:off x="1224410" y="2806895"/>
              <a:ext cx="0" cy="2808311"/>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0066" y="2806895"/>
              <a:ext cx="0" cy="2808311"/>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33219" y="2806895"/>
              <a:ext cx="0" cy="2808311"/>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282681" y="5187873"/>
              <a:ext cx="83041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38705" y="5183159"/>
              <a:ext cx="758410" cy="47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41131" y="5183159"/>
              <a:ext cx="72008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82681" y="4607095"/>
              <a:ext cx="8304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38705" y="4031031"/>
              <a:ext cx="8304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02801" y="3382959"/>
              <a:ext cx="8304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93259" y="3180996"/>
              <a:ext cx="216024"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232435" y="2765158"/>
              <a:ext cx="2669309" cy="1275040"/>
            </a:xfrm>
            <a:custGeom>
              <a:avLst/>
              <a:gdLst>
                <a:gd name="connsiteX0" fmla="*/ 0 w 2669309"/>
                <a:gd name="connsiteY0" fmla="*/ 1275040 h 1275040"/>
                <a:gd name="connsiteX1" fmla="*/ 618836 w 2669309"/>
                <a:gd name="connsiteY1" fmla="*/ 665440 h 1275040"/>
                <a:gd name="connsiteX2" fmla="*/ 988291 w 2669309"/>
                <a:gd name="connsiteY2" fmla="*/ 166676 h 1275040"/>
                <a:gd name="connsiteX3" fmla="*/ 1403927 w 2669309"/>
                <a:gd name="connsiteY3" fmla="*/ 421 h 1275040"/>
                <a:gd name="connsiteX4" fmla="*/ 1745673 w 2669309"/>
                <a:gd name="connsiteY4" fmla="*/ 203621 h 1275040"/>
                <a:gd name="connsiteX5" fmla="*/ 2309091 w 2669309"/>
                <a:gd name="connsiteY5" fmla="*/ 628494 h 1275040"/>
                <a:gd name="connsiteX6" fmla="*/ 2669309 w 2669309"/>
                <a:gd name="connsiteY6" fmla="*/ 757803 h 127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309" h="1275040">
                  <a:moveTo>
                    <a:pt x="0" y="1275040"/>
                  </a:moveTo>
                  <a:cubicBezTo>
                    <a:pt x="227060" y="1062603"/>
                    <a:pt x="454121" y="850167"/>
                    <a:pt x="618836" y="665440"/>
                  </a:cubicBezTo>
                  <a:cubicBezTo>
                    <a:pt x="783551" y="480713"/>
                    <a:pt x="857443" y="277512"/>
                    <a:pt x="988291" y="166676"/>
                  </a:cubicBezTo>
                  <a:cubicBezTo>
                    <a:pt x="1119139" y="55840"/>
                    <a:pt x="1277697" y="-5736"/>
                    <a:pt x="1403927" y="421"/>
                  </a:cubicBezTo>
                  <a:cubicBezTo>
                    <a:pt x="1530157" y="6578"/>
                    <a:pt x="1594812" y="98942"/>
                    <a:pt x="1745673" y="203621"/>
                  </a:cubicBezTo>
                  <a:cubicBezTo>
                    <a:pt x="1896534" y="308300"/>
                    <a:pt x="2155152" y="536130"/>
                    <a:pt x="2309091" y="628494"/>
                  </a:cubicBezTo>
                  <a:cubicBezTo>
                    <a:pt x="2463030" y="720858"/>
                    <a:pt x="2566169" y="739330"/>
                    <a:pt x="2669309" y="757803"/>
                  </a:cubicBezTo>
                </a:path>
              </a:pathLst>
            </a:custGeom>
            <a:ln w="190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AU" sz="1600"/>
            </a:p>
          </p:txBody>
        </p:sp>
        <p:cxnSp>
          <p:nvCxnSpPr>
            <p:cNvPr id="30" name="Straight Connector 29"/>
            <p:cNvCxnSpPr/>
            <p:nvPr/>
          </p:nvCxnSpPr>
          <p:spPr>
            <a:xfrm>
              <a:off x="1268923" y="3454967"/>
              <a:ext cx="830418"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1" name="Straight Connector 30"/>
            <p:cNvCxnSpPr/>
            <p:nvPr/>
          </p:nvCxnSpPr>
          <p:spPr>
            <a:xfrm>
              <a:off x="2166697" y="2950911"/>
              <a:ext cx="830418"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2" name="Straight Connector 31"/>
            <p:cNvCxnSpPr/>
            <p:nvPr/>
          </p:nvCxnSpPr>
          <p:spPr>
            <a:xfrm>
              <a:off x="3102801" y="3238943"/>
              <a:ext cx="830418"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p:nvPr/>
          </p:nvCxnSpPr>
          <p:spPr>
            <a:xfrm>
              <a:off x="4293259" y="3541037"/>
              <a:ext cx="216024" cy="0"/>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34" name="TextBox 33"/>
            <p:cNvSpPr txBox="1"/>
            <p:nvPr/>
          </p:nvSpPr>
          <p:spPr>
            <a:xfrm>
              <a:off x="4516638" y="3011013"/>
              <a:ext cx="1229326" cy="735244"/>
            </a:xfrm>
            <a:prstGeom prst="rect">
              <a:avLst/>
            </a:prstGeom>
            <a:noFill/>
          </p:spPr>
          <p:txBody>
            <a:bodyPr wrap="none" rtlCol="0">
              <a:spAutoFit/>
            </a:bodyPr>
            <a:lstStyle/>
            <a:p>
              <a:pPr>
                <a:spcAft>
                  <a:spcPts val="600"/>
                </a:spcAft>
              </a:pPr>
              <a:r>
                <a:rPr lang="en-AU" sz="1600" dirty="0" smtClean="0"/>
                <a:t>Species A</a:t>
              </a:r>
            </a:p>
            <a:p>
              <a:pPr>
                <a:spcAft>
                  <a:spcPts val="600"/>
                </a:spcAft>
              </a:pPr>
              <a:r>
                <a:rPr lang="en-AU" sz="1600" dirty="0" smtClean="0"/>
                <a:t>Species B</a:t>
              </a:r>
              <a:endParaRPr lang="en-AU" sz="1600" dirty="0"/>
            </a:p>
          </p:txBody>
        </p:sp>
      </p:grpSp>
      <p:sp>
        <p:nvSpPr>
          <p:cNvPr id="41" name="Rectangle 40"/>
          <p:cNvSpPr/>
          <p:nvPr/>
        </p:nvSpPr>
        <p:spPr>
          <a:xfrm>
            <a:off x="594000" y="5733256"/>
            <a:ext cx="34019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802406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594000" y="225716"/>
            <a:ext cx="7704000" cy="720000"/>
          </a:xfrm>
        </p:spPr>
        <p:txBody>
          <a:bodyPr/>
          <a:lstStyle/>
          <a:p>
            <a:r>
              <a:rPr lang="en-AU" dirty="0" smtClean="0">
                <a:solidFill>
                  <a:schemeClr val="accent5">
                    <a:lumMod val="75000"/>
                  </a:schemeClr>
                </a:solidFill>
              </a:rPr>
              <a:t>Regions of Common Profile</a:t>
            </a:r>
            <a:endParaRPr lang="en-AU" dirty="0">
              <a:solidFill>
                <a:schemeClr val="accent5">
                  <a:lumMod val="75000"/>
                </a:schemeClr>
              </a:solidFill>
            </a:endParaRPr>
          </a:p>
        </p:txBody>
      </p:sp>
      <p:sp>
        <p:nvSpPr>
          <p:cNvPr id="3" name="Footer Placeholder 2"/>
          <p:cNvSpPr>
            <a:spLocks noGrp="1"/>
          </p:cNvSpPr>
          <p:nvPr>
            <p:ph type="ftr" sz="quarter" idx="11"/>
          </p:nvPr>
        </p:nvSpPr>
        <p:spPr/>
        <p:txBody>
          <a:bodyPr/>
          <a:lstStyle/>
          <a:p>
            <a:r>
              <a:rPr lang="en-GB" cap="none" dirty="0" smtClean="0"/>
              <a:t>Foster </a:t>
            </a:r>
            <a:r>
              <a:rPr lang="en-GB" i="1" cap="none" dirty="0" smtClean="0"/>
              <a:t>et al</a:t>
            </a:r>
            <a:r>
              <a:rPr lang="en-GB" cap="none" dirty="0" smtClean="0"/>
              <a:t> 2013. </a:t>
            </a:r>
            <a:r>
              <a:rPr lang="en-GB" cap="none" dirty="0" err="1" smtClean="0"/>
              <a:t>Environmetrics</a:t>
            </a:r>
            <a:r>
              <a:rPr lang="en-GB" cap="none" dirty="0" smtClean="0"/>
              <a:t> 24: 489-499				</a:t>
            </a:r>
            <a:endParaRPr lang="en-AU" cap="none"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8</a:t>
            </a:fld>
            <a:endParaRPr lang="en-AU" dirty="0"/>
          </a:p>
        </p:txBody>
      </p:sp>
      <p:sp>
        <p:nvSpPr>
          <p:cNvPr id="6" name="TextBox 5"/>
          <p:cNvSpPr txBox="1"/>
          <p:nvPr/>
        </p:nvSpPr>
        <p:spPr>
          <a:xfrm flipH="1">
            <a:off x="337226" y="996757"/>
            <a:ext cx="8454007" cy="584775"/>
          </a:xfrm>
          <a:prstGeom prst="rect">
            <a:avLst/>
          </a:prstGeom>
          <a:noFill/>
        </p:spPr>
        <p:txBody>
          <a:bodyPr wrap="square" rtlCol="0">
            <a:spAutoFit/>
          </a:bodyPr>
          <a:lstStyle/>
          <a:p>
            <a:pPr algn="ctr"/>
            <a:r>
              <a:rPr lang="en-AU" sz="1600" dirty="0"/>
              <a:t>An RCP is a </a:t>
            </a:r>
            <a:r>
              <a:rPr lang="en-AU" sz="1600" dirty="0" smtClean="0"/>
              <a:t>region of </a:t>
            </a:r>
            <a:r>
              <a:rPr lang="en-AU" sz="1600" dirty="0"/>
              <a:t>environmental space within which the vector of species’ probabilities of being sampled is (relatively) constant and distinct from </a:t>
            </a:r>
            <a:r>
              <a:rPr lang="en-AU" sz="1600" dirty="0" smtClean="0"/>
              <a:t>other regions</a:t>
            </a:r>
            <a:endParaRPr lang="en-AU" sz="1600" dirty="0"/>
          </a:p>
        </p:txBody>
      </p:sp>
      <p:sp>
        <p:nvSpPr>
          <p:cNvPr id="7" name="Multiply 6"/>
          <p:cNvSpPr/>
          <p:nvPr/>
        </p:nvSpPr>
        <p:spPr>
          <a:xfrm>
            <a:off x="5500371" y="2349307"/>
            <a:ext cx="576064" cy="626950"/>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6516216" y="2015591"/>
            <a:ext cx="2026568" cy="1077218"/>
          </a:xfrm>
          <a:prstGeom prst="rect">
            <a:avLst/>
          </a:prstGeom>
          <a:noFill/>
          <a:ln>
            <a:solidFill>
              <a:schemeClr val="accent1">
                <a:shade val="95000"/>
                <a:satMod val="105000"/>
              </a:schemeClr>
            </a:solidFill>
          </a:ln>
        </p:spPr>
        <p:txBody>
          <a:bodyPr wrap="square" rtlCol="0">
            <a:spAutoFit/>
          </a:bodyPr>
          <a:lstStyle/>
          <a:p>
            <a:pPr algn="ctr"/>
            <a:r>
              <a:rPr lang="en-AU" sz="1600" dirty="0" smtClean="0"/>
              <a:t>Across many species and environmental variables</a:t>
            </a:r>
            <a:endParaRPr lang="en-AU" sz="1600" dirty="0"/>
          </a:p>
        </p:txBody>
      </p:sp>
      <p:grpSp>
        <p:nvGrpSpPr>
          <p:cNvPr id="9" name="Group 8"/>
          <p:cNvGrpSpPr>
            <a:grpSpLocks noChangeAspect="1"/>
          </p:cNvGrpSpPr>
          <p:nvPr/>
        </p:nvGrpSpPr>
        <p:grpSpPr>
          <a:xfrm>
            <a:off x="553822" y="2041954"/>
            <a:ext cx="4681176" cy="2565045"/>
            <a:chOff x="544657" y="2765158"/>
            <a:chExt cx="5201307" cy="2850049"/>
          </a:xfrm>
        </p:grpSpPr>
        <p:cxnSp>
          <p:nvCxnSpPr>
            <p:cNvPr id="10" name="Straight Connector 9"/>
            <p:cNvCxnSpPr/>
            <p:nvPr/>
          </p:nvCxnSpPr>
          <p:spPr>
            <a:xfrm>
              <a:off x="980891" y="2950911"/>
              <a:ext cx="0" cy="18722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80891" y="4823119"/>
              <a:ext cx="295232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49533" y="4795087"/>
              <a:ext cx="812545" cy="376171"/>
            </a:xfrm>
            <a:prstGeom prst="rect">
              <a:avLst/>
            </a:prstGeom>
            <a:noFill/>
          </p:spPr>
          <p:txBody>
            <a:bodyPr wrap="none" rtlCol="0">
              <a:spAutoFit/>
            </a:bodyPr>
            <a:lstStyle/>
            <a:p>
              <a:r>
                <a:rPr lang="en-AU" sz="1600" dirty="0" smtClean="0"/>
                <a:t>Depth</a:t>
              </a:r>
              <a:endParaRPr lang="en-AU" sz="1600" dirty="0"/>
            </a:p>
          </p:txBody>
        </p:sp>
        <p:sp>
          <p:nvSpPr>
            <p:cNvPr id="13" name="TextBox 12"/>
            <p:cNvSpPr txBox="1"/>
            <p:nvPr/>
          </p:nvSpPr>
          <p:spPr>
            <a:xfrm rot="16200000">
              <a:off x="-359259" y="3702120"/>
              <a:ext cx="2184003" cy="376171"/>
            </a:xfrm>
            <a:prstGeom prst="rect">
              <a:avLst/>
            </a:prstGeom>
            <a:noFill/>
          </p:spPr>
          <p:txBody>
            <a:bodyPr wrap="none" rtlCol="0">
              <a:spAutoFit/>
            </a:bodyPr>
            <a:lstStyle/>
            <a:p>
              <a:r>
                <a:rPr lang="en-AU" sz="1600" dirty="0" err="1" smtClean="0"/>
                <a:t>Prob</a:t>
              </a:r>
              <a:r>
                <a:rPr lang="en-AU" sz="1600" dirty="0" smtClean="0"/>
                <a:t> of Occurrence</a:t>
              </a:r>
              <a:endParaRPr lang="en-AU" sz="1600" dirty="0"/>
            </a:p>
          </p:txBody>
        </p:sp>
        <p:sp>
          <p:nvSpPr>
            <p:cNvPr id="14" name="Freeform 13"/>
            <p:cNvSpPr/>
            <p:nvPr/>
          </p:nvSpPr>
          <p:spPr>
            <a:xfrm>
              <a:off x="1224410" y="3218150"/>
              <a:ext cx="2668098" cy="1444091"/>
            </a:xfrm>
            <a:custGeom>
              <a:avLst/>
              <a:gdLst>
                <a:gd name="connsiteX0" fmla="*/ 26498 w 2668098"/>
                <a:gd name="connsiteY0" fmla="*/ 1431648 h 1444091"/>
                <a:gd name="connsiteX1" fmla="*/ 100389 w 2668098"/>
                <a:gd name="connsiteY1" fmla="*/ 1431648 h 1444091"/>
                <a:gd name="connsiteX2" fmla="*/ 839298 w 2668098"/>
                <a:gd name="connsiteY2" fmla="*/ 1302338 h 1444091"/>
                <a:gd name="connsiteX3" fmla="*/ 1199516 w 2668098"/>
                <a:gd name="connsiteY3" fmla="*/ 711211 h 1444091"/>
                <a:gd name="connsiteX4" fmla="*/ 1799880 w 2668098"/>
                <a:gd name="connsiteY4" fmla="*/ 572666 h 1444091"/>
                <a:gd name="connsiteX5" fmla="*/ 2215516 w 2668098"/>
                <a:gd name="connsiteY5" fmla="*/ 92375 h 1444091"/>
                <a:gd name="connsiteX6" fmla="*/ 2668098 w 2668098"/>
                <a:gd name="connsiteY6" fmla="*/ 11 h 1444091"/>
                <a:gd name="connsiteX7" fmla="*/ 2668098 w 2668098"/>
                <a:gd name="connsiteY7" fmla="*/ 11 h 14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8098" h="1444091">
                  <a:moveTo>
                    <a:pt x="26498" y="1431648"/>
                  </a:moveTo>
                  <a:cubicBezTo>
                    <a:pt x="-4290" y="1442424"/>
                    <a:pt x="-35078" y="1453200"/>
                    <a:pt x="100389" y="1431648"/>
                  </a:cubicBezTo>
                  <a:cubicBezTo>
                    <a:pt x="235856" y="1410096"/>
                    <a:pt x="656110" y="1422411"/>
                    <a:pt x="839298" y="1302338"/>
                  </a:cubicBezTo>
                  <a:cubicBezTo>
                    <a:pt x="1022486" y="1182265"/>
                    <a:pt x="1039419" y="832823"/>
                    <a:pt x="1199516" y="711211"/>
                  </a:cubicBezTo>
                  <a:cubicBezTo>
                    <a:pt x="1359613" y="589599"/>
                    <a:pt x="1630547" y="675805"/>
                    <a:pt x="1799880" y="572666"/>
                  </a:cubicBezTo>
                  <a:cubicBezTo>
                    <a:pt x="1969213" y="469527"/>
                    <a:pt x="2070813" y="187817"/>
                    <a:pt x="2215516" y="92375"/>
                  </a:cubicBezTo>
                  <a:cubicBezTo>
                    <a:pt x="2360219" y="-3068"/>
                    <a:pt x="2668098" y="11"/>
                    <a:pt x="2668098" y="11"/>
                  </a:cubicBezTo>
                  <a:lnTo>
                    <a:pt x="2668098" y="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cxnSp>
          <p:nvCxnSpPr>
            <p:cNvPr id="15" name="Straight Connector 14"/>
            <p:cNvCxnSpPr/>
            <p:nvPr/>
          </p:nvCxnSpPr>
          <p:spPr>
            <a:xfrm>
              <a:off x="2150043" y="2806895"/>
              <a:ext cx="0" cy="2808312"/>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19625" y="5162366"/>
              <a:ext cx="870751" cy="376171"/>
            </a:xfrm>
            <a:prstGeom prst="rect">
              <a:avLst/>
            </a:prstGeom>
            <a:noFill/>
          </p:spPr>
          <p:txBody>
            <a:bodyPr wrap="none" rtlCol="0">
              <a:spAutoFit/>
            </a:bodyPr>
            <a:lstStyle/>
            <a:p>
              <a:r>
                <a:rPr lang="en-AU" sz="1600" b="1" dirty="0" smtClean="0"/>
                <a:t>RCP 1</a:t>
              </a:r>
              <a:endParaRPr lang="en-AU" sz="1600" b="1" dirty="0"/>
            </a:p>
          </p:txBody>
        </p:sp>
        <p:sp>
          <p:nvSpPr>
            <p:cNvPr id="17" name="TextBox 16"/>
            <p:cNvSpPr txBox="1"/>
            <p:nvPr/>
          </p:nvSpPr>
          <p:spPr>
            <a:xfrm>
              <a:off x="2195425" y="5169402"/>
              <a:ext cx="874883" cy="376171"/>
            </a:xfrm>
            <a:prstGeom prst="rect">
              <a:avLst/>
            </a:prstGeom>
            <a:noFill/>
          </p:spPr>
          <p:txBody>
            <a:bodyPr wrap="none" rtlCol="0">
              <a:spAutoFit/>
            </a:bodyPr>
            <a:lstStyle/>
            <a:p>
              <a:r>
                <a:rPr lang="en-AU" sz="1600" b="1" dirty="0" smtClean="0"/>
                <a:t>RCP</a:t>
              </a:r>
              <a:r>
                <a:rPr lang="en-AU" sz="1600" dirty="0" smtClean="0"/>
                <a:t> </a:t>
              </a:r>
              <a:r>
                <a:rPr lang="en-AU" sz="1600" b="1" dirty="0" smtClean="0"/>
                <a:t>2</a:t>
              </a:r>
              <a:endParaRPr lang="en-AU" sz="1600" b="1" dirty="0"/>
            </a:p>
          </p:txBody>
        </p:sp>
        <p:sp>
          <p:nvSpPr>
            <p:cNvPr id="18" name="TextBox 17"/>
            <p:cNvSpPr txBox="1"/>
            <p:nvPr/>
          </p:nvSpPr>
          <p:spPr>
            <a:xfrm>
              <a:off x="3101783" y="5166934"/>
              <a:ext cx="870751" cy="376171"/>
            </a:xfrm>
            <a:prstGeom prst="rect">
              <a:avLst/>
            </a:prstGeom>
            <a:noFill/>
          </p:spPr>
          <p:txBody>
            <a:bodyPr wrap="none" rtlCol="0">
              <a:spAutoFit/>
            </a:bodyPr>
            <a:lstStyle/>
            <a:p>
              <a:r>
                <a:rPr lang="en-AU" sz="1600" b="1" dirty="0" smtClean="0"/>
                <a:t>RCP 3</a:t>
              </a:r>
              <a:endParaRPr lang="en-AU" sz="1600" b="1" dirty="0"/>
            </a:p>
          </p:txBody>
        </p:sp>
        <p:cxnSp>
          <p:nvCxnSpPr>
            <p:cNvPr id="19" name="Straight Connector 18"/>
            <p:cNvCxnSpPr/>
            <p:nvPr/>
          </p:nvCxnSpPr>
          <p:spPr>
            <a:xfrm>
              <a:off x="1224410" y="2806895"/>
              <a:ext cx="0" cy="2808311"/>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0066" y="2806895"/>
              <a:ext cx="0" cy="2808311"/>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33219" y="2806895"/>
              <a:ext cx="0" cy="2808311"/>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282681" y="5187873"/>
              <a:ext cx="83041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38705" y="5183159"/>
              <a:ext cx="758410" cy="47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41131" y="5183159"/>
              <a:ext cx="72008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82681" y="4607095"/>
              <a:ext cx="8304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38705" y="4031031"/>
              <a:ext cx="8304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02801" y="3382959"/>
              <a:ext cx="8304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93259" y="3180996"/>
              <a:ext cx="216024"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232435" y="2765158"/>
              <a:ext cx="2669309" cy="1275040"/>
            </a:xfrm>
            <a:custGeom>
              <a:avLst/>
              <a:gdLst>
                <a:gd name="connsiteX0" fmla="*/ 0 w 2669309"/>
                <a:gd name="connsiteY0" fmla="*/ 1275040 h 1275040"/>
                <a:gd name="connsiteX1" fmla="*/ 618836 w 2669309"/>
                <a:gd name="connsiteY1" fmla="*/ 665440 h 1275040"/>
                <a:gd name="connsiteX2" fmla="*/ 988291 w 2669309"/>
                <a:gd name="connsiteY2" fmla="*/ 166676 h 1275040"/>
                <a:gd name="connsiteX3" fmla="*/ 1403927 w 2669309"/>
                <a:gd name="connsiteY3" fmla="*/ 421 h 1275040"/>
                <a:gd name="connsiteX4" fmla="*/ 1745673 w 2669309"/>
                <a:gd name="connsiteY4" fmla="*/ 203621 h 1275040"/>
                <a:gd name="connsiteX5" fmla="*/ 2309091 w 2669309"/>
                <a:gd name="connsiteY5" fmla="*/ 628494 h 1275040"/>
                <a:gd name="connsiteX6" fmla="*/ 2669309 w 2669309"/>
                <a:gd name="connsiteY6" fmla="*/ 757803 h 127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309" h="1275040">
                  <a:moveTo>
                    <a:pt x="0" y="1275040"/>
                  </a:moveTo>
                  <a:cubicBezTo>
                    <a:pt x="227060" y="1062603"/>
                    <a:pt x="454121" y="850167"/>
                    <a:pt x="618836" y="665440"/>
                  </a:cubicBezTo>
                  <a:cubicBezTo>
                    <a:pt x="783551" y="480713"/>
                    <a:pt x="857443" y="277512"/>
                    <a:pt x="988291" y="166676"/>
                  </a:cubicBezTo>
                  <a:cubicBezTo>
                    <a:pt x="1119139" y="55840"/>
                    <a:pt x="1277697" y="-5736"/>
                    <a:pt x="1403927" y="421"/>
                  </a:cubicBezTo>
                  <a:cubicBezTo>
                    <a:pt x="1530157" y="6578"/>
                    <a:pt x="1594812" y="98942"/>
                    <a:pt x="1745673" y="203621"/>
                  </a:cubicBezTo>
                  <a:cubicBezTo>
                    <a:pt x="1896534" y="308300"/>
                    <a:pt x="2155152" y="536130"/>
                    <a:pt x="2309091" y="628494"/>
                  </a:cubicBezTo>
                  <a:cubicBezTo>
                    <a:pt x="2463030" y="720858"/>
                    <a:pt x="2566169" y="739330"/>
                    <a:pt x="2669309" y="757803"/>
                  </a:cubicBezTo>
                </a:path>
              </a:pathLst>
            </a:custGeom>
            <a:ln w="190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AU" sz="1600"/>
            </a:p>
          </p:txBody>
        </p:sp>
        <p:cxnSp>
          <p:nvCxnSpPr>
            <p:cNvPr id="30" name="Straight Connector 29"/>
            <p:cNvCxnSpPr/>
            <p:nvPr/>
          </p:nvCxnSpPr>
          <p:spPr>
            <a:xfrm>
              <a:off x="1268923" y="3454967"/>
              <a:ext cx="830418"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1" name="Straight Connector 30"/>
            <p:cNvCxnSpPr/>
            <p:nvPr/>
          </p:nvCxnSpPr>
          <p:spPr>
            <a:xfrm>
              <a:off x="2166697" y="2950911"/>
              <a:ext cx="830418"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2" name="Straight Connector 31"/>
            <p:cNvCxnSpPr/>
            <p:nvPr/>
          </p:nvCxnSpPr>
          <p:spPr>
            <a:xfrm>
              <a:off x="3102801" y="3238943"/>
              <a:ext cx="830418"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p:nvPr/>
          </p:nvCxnSpPr>
          <p:spPr>
            <a:xfrm>
              <a:off x="4293259" y="3541037"/>
              <a:ext cx="216024" cy="0"/>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34" name="TextBox 33"/>
            <p:cNvSpPr txBox="1"/>
            <p:nvPr/>
          </p:nvSpPr>
          <p:spPr>
            <a:xfrm>
              <a:off x="4516638" y="3011013"/>
              <a:ext cx="1229326" cy="735244"/>
            </a:xfrm>
            <a:prstGeom prst="rect">
              <a:avLst/>
            </a:prstGeom>
            <a:noFill/>
          </p:spPr>
          <p:txBody>
            <a:bodyPr wrap="none" rtlCol="0">
              <a:spAutoFit/>
            </a:bodyPr>
            <a:lstStyle/>
            <a:p>
              <a:pPr>
                <a:spcAft>
                  <a:spcPts val="600"/>
                </a:spcAft>
              </a:pPr>
              <a:r>
                <a:rPr lang="en-AU" sz="1600" dirty="0" smtClean="0"/>
                <a:t>Species A</a:t>
              </a:r>
            </a:p>
            <a:p>
              <a:pPr>
                <a:spcAft>
                  <a:spcPts val="600"/>
                </a:spcAft>
              </a:pPr>
              <a:r>
                <a:rPr lang="en-AU" sz="1600" dirty="0" smtClean="0"/>
                <a:t>Species B</a:t>
              </a:r>
              <a:endParaRPr lang="en-AU" sz="1600" dirty="0"/>
            </a:p>
          </p:txBody>
        </p:sp>
      </p:grpSp>
      <p:sp>
        <p:nvSpPr>
          <p:cNvPr id="35" name="Right Arrow 34"/>
          <p:cNvSpPr/>
          <p:nvPr/>
        </p:nvSpPr>
        <p:spPr>
          <a:xfrm rot="8637442" flipV="1">
            <a:off x="6322748" y="3433884"/>
            <a:ext cx="1060166" cy="241737"/>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37" name="Table 36"/>
          <p:cNvGraphicFramePr>
            <a:graphicFrameLocks noGrp="1"/>
          </p:cNvGraphicFramePr>
          <p:nvPr>
            <p:extLst/>
          </p:nvPr>
        </p:nvGraphicFramePr>
        <p:xfrm>
          <a:off x="4794096" y="4123721"/>
          <a:ext cx="2216452" cy="1082955"/>
        </p:xfrm>
        <a:graphic>
          <a:graphicData uri="http://schemas.openxmlformats.org/drawingml/2006/table">
            <a:tbl>
              <a:tblPr firstRow="1" bandRow="1">
                <a:tableStyleId>{3B4B98B0-60AC-42C2-AFA5-B58CD77FA1E5}</a:tableStyleId>
              </a:tblPr>
              <a:tblGrid>
                <a:gridCol w="572916"/>
                <a:gridCol w="801457"/>
                <a:gridCol w="842079"/>
              </a:tblGrid>
              <a:tr h="243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RCP</a:t>
                      </a:r>
                    </a:p>
                  </a:txBody>
                  <a:tcPr/>
                </a:tc>
                <a:tc>
                  <a:txBody>
                    <a:bodyPr/>
                    <a:lstStyle/>
                    <a:p>
                      <a:pPr algn="ctr"/>
                      <a:r>
                        <a:rPr lang="en-AU" sz="1000" dirty="0" smtClean="0"/>
                        <a:t>Species</a:t>
                      </a:r>
                      <a:r>
                        <a:rPr lang="en-AU" sz="1000" baseline="0" dirty="0" smtClean="0"/>
                        <a:t> A</a:t>
                      </a:r>
                      <a:endParaRPr lang="en-AU"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smtClean="0"/>
                        <a:t>Species</a:t>
                      </a:r>
                      <a:r>
                        <a:rPr lang="en-AU" sz="1000" baseline="0" dirty="0" smtClean="0"/>
                        <a:t> B</a:t>
                      </a:r>
                      <a:endParaRPr lang="en-AU" sz="1000" dirty="0" smtClean="0"/>
                    </a:p>
                  </a:txBody>
                  <a:tcPr/>
                </a:tc>
              </a:tr>
              <a:tr h="279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RCP</a:t>
                      </a:r>
                      <a:r>
                        <a:rPr lang="en-AU" sz="1000" baseline="0" dirty="0" smtClean="0"/>
                        <a:t> </a:t>
                      </a:r>
                      <a:r>
                        <a:rPr lang="en-AU" sz="1000" dirty="0" smtClean="0"/>
                        <a:t>1</a:t>
                      </a:r>
                    </a:p>
                  </a:txBody>
                  <a:tcPr/>
                </a:tc>
                <a:tc>
                  <a:txBody>
                    <a:bodyPr/>
                    <a:lstStyle/>
                    <a:p>
                      <a:pPr algn="ctr"/>
                      <a:r>
                        <a:rPr lang="en-AU" sz="1000" dirty="0" smtClean="0"/>
                        <a:t>0.10</a:t>
                      </a:r>
                      <a:endParaRPr lang="en-AU" sz="1000" dirty="0"/>
                    </a:p>
                  </a:txBody>
                  <a:tcPr/>
                </a:tc>
                <a:tc>
                  <a:txBody>
                    <a:bodyPr/>
                    <a:lstStyle/>
                    <a:p>
                      <a:pPr algn="ctr"/>
                      <a:r>
                        <a:rPr lang="en-AU" sz="1000" dirty="0" smtClean="0"/>
                        <a:t>0.75</a:t>
                      </a:r>
                      <a:endParaRPr lang="en-AU" sz="1000" dirty="0"/>
                    </a:p>
                  </a:txBody>
                  <a:tcPr/>
                </a:tc>
              </a:tr>
              <a:tr h="279705">
                <a:tc>
                  <a:txBody>
                    <a:bodyPr/>
                    <a:lstStyle/>
                    <a:p>
                      <a:r>
                        <a:rPr lang="en-AU" sz="1000" dirty="0" smtClean="0"/>
                        <a:t>RCP</a:t>
                      </a:r>
                      <a:r>
                        <a:rPr lang="en-AU" sz="1000" baseline="0" dirty="0" smtClean="0"/>
                        <a:t> </a:t>
                      </a:r>
                      <a:r>
                        <a:rPr lang="en-AU" sz="1000" dirty="0" smtClean="0"/>
                        <a:t>2</a:t>
                      </a:r>
                      <a:endParaRPr lang="en-AU" sz="1000" dirty="0"/>
                    </a:p>
                  </a:txBody>
                  <a:tcPr/>
                </a:tc>
                <a:tc>
                  <a:txBody>
                    <a:bodyPr/>
                    <a:lstStyle/>
                    <a:p>
                      <a:pPr algn="ctr"/>
                      <a:r>
                        <a:rPr lang="en-AU" sz="1000" dirty="0" smtClean="0"/>
                        <a:t>0.40</a:t>
                      </a:r>
                      <a:endParaRPr lang="en-AU" sz="1000" dirty="0"/>
                    </a:p>
                  </a:txBody>
                  <a:tcPr/>
                </a:tc>
                <a:tc>
                  <a:txBody>
                    <a:bodyPr/>
                    <a:lstStyle/>
                    <a:p>
                      <a:pPr algn="ctr"/>
                      <a:r>
                        <a:rPr lang="en-AU" sz="1000" dirty="0" smtClean="0"/>
                        <a:t>0.90</a:t>
                      </a:r>
                      <a:endParaRPr lang="en-AU" sz="1000" dirty="0"/>
                    </a:p>
                  </a:txBody>
                  <a:tcPr/>
                </a:tc>
              </a:tr>
              <a:tr h="279705">
                <a:tc>
                  <a:txBody>
                    <a:bodyPr/>
                    <a:lstStyle/>
                    <a:p>
                      <a:r>
                        <a:rPr lang="en-AU" sz="1000" dirty="0" smtClean="0"/>
                        <a:t>RCP 3</a:t>
                      </a:r>
                      <a:endParaRPr lang="en-AU" sz="1000" dirty="0"/>
                    </a:p>
                  </a:txBody>
                  <a:tcPr/>
                </a:tc>
                <a:tc>
                  <a:txBody>
                    <a:bodyPr/>
                    <a:lstStyle/>
                    <a:p>
                      <a:pPr algn="ctr"/>
                      <a:r>
                        <a:rPr lang="en-AU" sz="1000" dirty="0" smtClean="0"/>
                        <a:t>0.70</a:t>
                      </a:r>
                      <a:endParaRPr lang="en-AU" sz="1000" dirty="0"/>
                    </a:p>
                  </a:txBody>
                  <a:tcPr/>
                </a:tc>
                <a:tc>
                  <a:txBody>
                    <a:bodyPr/>
                    <a:lstStyle/>
                    <a:p>
                      <a:pPr algn="ctr"/>
                      <a:r>
                        <a:rPr lang="en-AU" sz="1000" dirty="0" smtClean="0"/>
                        <a:t>0.72</a:t>
                      </a:r>
                      <a:endParaRPr lang="en-AU" sz="1000" dirty="0"/>
                    </a:p>
                  </a:txBody>
                  <a:tcPr/>
                </a:tc>
              </a:tr>
            </a:tbl>
          </a:graphicData>
        </a:graphic>
      </p:graphicFrame>
      <p:sp>
        <p:nvSpPr>
          <p:cNvPr id="38" name="TextBox 37"/>
          <p:cNvSpPr txBox="1"/>
          <p:nvPr/>
        </p:nvSpPr>
        <p:spPr>
          <a:xfrm>
            <a:off x="7010548" y="4365104"/>
            <a:ext cx="1449884" cy="276999"/>
          </a:xfrm>
          <a:prstGeom prst="rect">
            <a:avLst/>
          </a:prstGeom>
          <a:noFill/>
        </p:spPr>
        <p:txBody>
          <a:bodyPr wrap="none" rtlCol="0">
            <a:spAutoFit/>
          </a:bodyPr>
          <a:lstStyle/>
          <a:p>
            <a:r>
              <a:rPr lang="en-AU" sz="1200" dirty="0" smtClean="0"/>
              <a:t>= profile </a:t>
            </a:r>
            <a:r>
              <a:rPr lang="en-AU" sz="1200" dirty="0" smtClean="0"/>
              <a:t>for </a:t>
            </a:r>
            <a:r>
              <a:rPr lang="en-AU" sz="1200" dirty="0" smtClean="0"/>
              <a:t>RCP 1</a:t>
            </a:r>
            <a:endParaRPr lang="en-AU" sz="1200" dirty="0"/>
          </a:p>
        </p:txBody>
      </p:sp>
      <p:sp>
        <p:nvSpPr>
          <p:cNvPr id="39" name="TextBox 38"/>
          <p:cNvSpPr txBox="1"/>
          <p:nvPr/>
        </p:nvSpPr>
        <p:spPr>
          <a:xfrm>
            <a:off x="7010548" y="4599982"/>
            <a:ext cx="1449884" cy="276999"/>
          </a:xfrm>
          <a:prstGeom prst="rect">
            <a:avLst/>
          </a:prstGeom>
          <a:noFill/>
        </p:spPr>
        <p:txBody>
          <a:bodyPr wrap="none" rtlCol="0">
            <a:spAutoFit/>
          </a:bodyPr>
          <a:lstStyle/>
          <a:p>
            <a:r>
              <a:rPr lang="en-AU" sz="1200" dirty="0" smtClean="0"/>
              <a:t>= profile </a:t>
            </a:r>
            <a:r>
              <a:rPr lang="en-AU" sz="1200" dirty="0" smtClean="0"/>
              <a:t>for </a:t>
            </a:r>
            <a:r>
              <a:rPr lang="en-AU" sz="1200" dirty="0" smtClean="0"/>
              <a:t>RCP 2</a:t>
            </a:r>
            <a:endParaRPr lang="en-AU" sz="1200" dirty="0"/>
          </a:p>
        </p:txBody>
      </p:sp>
      <p:sp>
        <p:nvSpPr>
          <p:cNvPr id="40" name="TextBox 39"/>
          <p:cNvSpPr txBox="1"/>
          <p:nvPr/>
        </p:nvSpPr>
        <p:spPr>
          <a:xfrm>
            <a:off x="7010548" y="4880193"/>
            <a:ext cx="1449884" cy="276999"/>
          </a:xfrm>
          <a:prstGeom prst="rect">
            <a:avLst/>
          </a:prstGeom>
          <a:noFill/>
        </p:spPr>
        <p:txBody>
          <a:bodyPr wrap="none" rtlCol="0">
            <a:spAutoFit/>
          </a:bodyPr>
          <a:lstStyle/>
          <a:p>
            <a:r>
              <a:rPr lang="en-AU" sz="1200" dirty="0" smtClean="0"/>
              <a:t>= profile </a:t>
            </a:r>
            <a:r>
              <a:rPr lang="en-AU" sz="1200" dirty="0" smtClean="0"/>
              <a:t>for </a:t>
            </a:r>
            <a:r>
              <a:rPr lang="en-AU" sz="1200" dirty="0" smtClean="0"/>
              <a:t>RCP 3</a:t>
            </a:r>
            <a:endParaRPr lang="en-AU" sz="1200" dirty="0"/>
          </a:p>
        </p:txBody>
      </p:sp>
      <p:sp>
        <p:nvSpPr>
          <p:cNvPr id="41" name="Rectangle 40"/>
          <p:cNvSpPr/>
          <p:nvPr/>
        </p:nvSpPr>
        <p:spPr>
          <a:xfrm>
            <a:off x="594000" y="5733256"/>
            <a:ext cx="3401936"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204517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594000" y="225716"/>
            <a:ext cx="7704000" cy="720000"/>
          </a:xfrm>
        </p:spPr>
        <p:txBody>
          <a:bodyPr/>
          <a:lstStyle/>
          <a:p>
            <a:r>
              <a:rPr lang="en-AU" dirty="0" smtClean="0">
                <a:solidFill>
                  <a:schemeClr val="accent5">
                    <a:lumMod val="75000"/>
                  </a:schemeClr>
                </a:solidFill>
              </a:rPr>
              <a:t>Regions of Common Profile</a:t>
            </a:r>
            <a:endParaRPr lang="en-AU" dirty="0">
              <a:solidFill>
                <a:schemeClr val="accent5">
                  <a:lumMod val="75000"/>
                </a:schemeClr>
              </a:solidFill>
            </a:endParaRPr>
          </a:p>
        </p:txBody>
      </p:sp>
      <p:sp>
        <p:nvSpPr>
          <p:cNvPr id="3" name="Footer Placeholder 2"/>
          <p:cNvSpPr>
            <a:spLocks noGrp="1"/>
          </p:cNvSpPr>
          <p:nvPr>
            <p:ph type="ftr" sz="quarter" idx="11"/>
          </p:nvPr>
        </p:nvSpPr>
        <p:spPr/>
        <p:txBody>
          <a:bodyPr/>
          <a:lstStyle/>
          <a:p>
            <a:r>
              <a:rPr lang="en-GB" cap="none" dirty="0" smtClean="0"/>
              <a:t>Foster </a:t>
            </a:r>
            <a:r>
              <a:rPr lang="en-GB" i="1" cap="none" dirty="0" smtClean="0"/>
              <a:t>et al</a:t>
            </a:r>
            <a:r>
              <a:rPr lang="en-GB" cap="none" dirty="0" smtClean="0"/>
              <a:t> 2013. </a:t>
            </a:r>
            <a:r>
              <a:rPr lang="en-GB" cap="none" dirty="0" err="1" smtClean="0"/>
              <a:t>Environmetrics</a:t>
            </a:r>
            <a:r>
              <a:rPr lang="en-GB" cap="none" dirty="0" smtClean="0"/>
              <a:t> 24: 489-499				</a:t>
            </a:r>
            <a:endParaRPr lang="en-AU" cap="none" dirty="0"/>
          </a:p>
        </p:txBody>
      </p:sp>
      <p:sp>
        <p:nvSpPr>
          <p:cNvPr id="4" name="Slide Number Placeholder 3"/>
          <p:cNvSpPr>
            <a:spLocks noGrp="1"/>
          </p:cNvSpPr>
          <p:nvPr>
            <p:ph type="sldNum" sz="quarter" idx="12"/>
          </p:nvPr>
        </p:nvSpPr>
        <p:spPr/>
        <p:txBody>
          <a:bodyPr/>
          <a:lstStyle/>
          <a:p>
            <a:fld id="{1DEBBDC7-4A1B-43E6-8DA6-58148E08E8A6}" type="slidenum">
              <a:rPr lang="en-AU" smtClean="0"/>
              <a:pPr/>
              <a:t>9</a:t>
            </a:fld>
            <a:endParaRPr lang="en-AU" dirty="0"/>
          </a:p>
        </p:txBody>
      </p:sp>
      <p:sp>
        <p:nvSpPr>
          <p:cNvPr id="6" name="TextBox 5"/>
          <p:cNvSpPr txBox="1"/>
          <p:nvPr/>
        </p:nvSpPr>
        <p:spPr>
          <a:xfrm flipH="1">
            <a:off x="337226" y="996757"/>
            <a:ext cx="8454007" cy="584775"/>
          </a:xfrm>
          <a:prstGeom prst="rect">
            <a:avLst/>
          </a:prstGeom>
          <a:noFill/>
        </p:spPr>
        <p:txBody>
          <a:bodyPr wrap="square" rtlCol="0">
            <a:spAutoFit/>
          </a:bodyPr>
          <a:lstStyle/>
          <a:p>
            <a:pPr algn="ctr"/>
            <a:r>
              <a:rPr lang="en-AU" sz="1600" dirty="0"/>
              <a:t>An RCP is a </a:t>
            </a:r>
            <a:r>
              <a:rPr lang="en-AU" sz="1600" dirty="0" smtClean="0"/>
              <a:t>region of </a:t>
            </a:r>
            <a:r>
              <a:rPr lang="en-AU" sz="1600" dirty="0"/>
              <a:t>environmental space within which the vector of species’ probabilities of being sampled is (relatively) constant and distinct from </a:t>
            </a:r>
            <a:r>
              <a:rPr lang="en-AU" sz="1600" dirty="0" smtClean="0"/>
              <a:t>other regions</a:t>
            </a:r>
            <a:endParaRPr lang="en-AU" sz="1600" dirty="0"/>
          </a:p>
        </p:txBody>
      </p:sp>
      <p:sp>
        <p:nvSpPr>
          <p:cNvPr id="7" name="Multiply 6"/>
          <p:cNvSpPr/>
          <p:nvPr/>
        </p:nvSpPr>
        <p:spPr>
          <a:xfrm>
            <a:off x="5500371" y="2349307"/>
            <a:ext cx="576064" cy="626950"/>
          </a:xfrm>
          <a:prstGeom prst="mathMultiply">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6516216" y="2015591"/>
            <a:ext cx="2026568" cy="1077218"/>
          </a:xfrm>
          <a:prstGeom prst="rect">
            <a:avLst/>
          </a:prstGeom>
          <a:noFill/>
          <a:ln>
            <a:solidFill>
              <a:schemeClr val="accent1">
                <a:shade val="95000"/>
                <a:satMod val="105000"/>
              </a:schemeClr>
            </a:solidFill>
          </a:ln>
        </p:spPr>
        <p:txBody>
          <a:bodyPr wrap="square" rtlCol="0">
            <a:spAutoFit/>
          </a:bodyPr>
          <a:lstStyle/>
          <a:p>
            <a:pPr algn="ctr"/>
            <a:r>
              <a:rPr lang="en-AU" sz="1600" dirty="0" smtClean="0"/>
              <a:t>Across many species and environmental variables</a:t>
            </a:r>
            <a:endParaRPr lang="en-AU" sz="1600" dirty="0"/>
          </a:p>
        </p:txBody>
      </p:sp>
      <p:grpSp>
        <p:nvGrpSpPr>
          <p:cNvPr id="9" name="Group 8"/>
          <p:cNvGrpSpPr>
            <a:grpSpLocks noChangeAspect="1"/>
          </p:cNvGrpSpPr>
          <p:nvPr/>
        </p:nvGrpSpPr>
        <p:grpSpPr>
          <a:xfrm>
            <a:off x="553822" y="2041954"/>
            <a:ext cx="4681176" cy="2565045"/>
            <a:chOff x="544657" y="2765158"/>
            <a:chExt cx="5201307" cy="2850049"/>
          </a:xfrm>
        </p:grpSpPr>
        <p:cxnSp>
          <p:nvCxnSpPr>
            <p:cNvPr id="10" name="Straight Connector 9"/>
            <p:cNvCxnSpPr/>
            <p:nvPr/>
          </p:nvCxnSpPr>
          <p:spPr>
            <a:xfrm>
              <a:off x="980891" y="2950911"/>
              <a:ext cx="0" cy="187220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80891" y="4823119"/>
              <a:ext cx="295232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49533" y="4795087"/>
              <a:ext cx="812545" cy="376171"/>
            </a:xfrm>
            <a:prstGeom prst="rect">
              <a:avLst/>
            </a:prstGeom>
            <a:noFill/>
          </p:spPr>
          <p:txBody>
            <a:bodyPr wrap="none" rtlCol="0">
              <a:spAutoFit/>
            </a:bodyPr>
            <a:lstStyle/>
            <a:p>
              <a:r>
                <a:rPr lang="en-AU" sz="1600" dirty="0" smtClean="0"/>
                <a:t>Depth</a:t>
              </a:r>
              <a:endParaRPr lang="en-AU" sz="1600" dirty="0"/>
            </a:p>
          </p:txBody>
        </p:sp>
        <p:sp>
          <p:nvSpPr>
            <p:cNvPr id="13" name="TextBox 12"/>
            <p:cNvSpPr txBox="1"/>
            <p:nvPr/>
          </p:nvSpPr>
          <p:spPr>
            <a:xfrm rot="16200000">
              <a:off x="-359259" y="3702120"/>
              <a:ext cx="2184003" cy="376171"/>
            </a:xfrm>
            <a:prstGeom prst="rect">
              <a:avLst/>
            </a:prstGeom>
            <a:noFill/>
          </p:spPr>
          <p:txBody>
            <a:bodyPr wrap="none" rtlCol="0">
              <a:spAutoFit/>
            </a:bodyPr>
            <a:lstStyle/>
            <a:p>
              <a:r>
                <a:rPr lang="en-AU" sz="1600" dirty="0" err="1" smtClean="0"/>
                <a:t>Prob</a:t>
              </a:r>
              <a:r>
                <a:rPr lang="en-AU" sz="1600" dirty="0" smtClean="0"/>
                <a:t> of Occurrence</a:t>
              </a:r>
              <a:endParaRPr lang="en-AU" sz="1600" dirty="0"/>
            </a:p>
          </p:txBody>
        </p:sp>
        <p:sp>
          <p:nvSpPr>
            <p:cNvPr id="14" name="Freeform 13"/>
            <p:cNvSpPr/>
            <p:nvPr/>
          </p:nvSpPr>
          <p:spPr>
            <a:xfrm>
              <a:off x="1224410" y="3218150"/>
              <a:ext cx="2668098" cy="1444091"/>
            </a:xfrm>
            <a:custGeom>
              <a:avLst/>
              <a:gdLst>
                <a:gd name="connsiteX0" fmla="*/ 26498 w 2668098"/>
                <a:gd name="connsiteY0" fmla="*/ 1431648 h 1444091"/>
                <a:gd name="connsiteX1" fmla="*/ 100389 w 2668098"/>
                <a:gd name="connsiteY1" fmla="*/ 1431648 h 1444091"/>
                <a:gd name="connsiteX2" fmla="*/ 839298 w 2668098"/>
                <a:gd name="connsiteY2" fmla="*/ 1302338 h 1444091"/>
                <a:gd name="connsiteX3" fmla="*/ 1199516 w 2668098"/>
                <a:gd name="connsiteY3" fmla="*/ 711211 h 1444091"/>
                <a:gd name="connsiteX4" fmla="*/ 1799880 w 2668098"/>
                <a:gd name="connsiteY4" fmla="*/ 572666 h 1444091"/>
                <a:gd name="connsiteX5" fmla="*/ 2215516 w 2668098"/>
                <a:gd name="connsiteY5" fmla="*/ 92375 h 1444091"/>
                <a:gd name="connsiteX6" fmla="*/ 2668098 w 2668098"/>
                <a:gd name="connsiteY6" fmla="*/ 11 h 1444091"/>
                <a:gd name="connsiteX7" fmla="*/ 2668098 w 2668098"/>
                <a:gd name="connsiteY7" fmla="*/ 11 h 144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8098" h="1444091">
                  <a:moveTo>
                    <a:pt x="26498" y="1431648"/>
                  </a:moveTo>
                  <a:cubicBezTo>
                    <a:pt x="-4290" y="1442424"/>
                    <a:pt x="-35078" y="1453200"/>
                    <a:pt x="100389" y="1431648"/>
                  </a:cubicBezTo>
                  <a:cubicBezTo>
                    <a:pt x="235856" y="1410096"/>
                    <a:pt x="656110" y="1422411"/>
                    <a:pt x="839298" y="1302338"/>
                  </a:cubicBezTo>
                  <a:cubicBezTo>
                    <a:pt x="1022486" y="1182265"/>
                    <a:pt x="1039419" y="832823"/>
                    <a:pt x="1199516" y="711211"/>
                  </a:cubicBezTo>
                  <a:cubicBezTo>
                    <a:pt x="1359613" y="589599"/>
                    <a:pt x="1630547" y="675805"/>
                    <a:pt x="1799880" y="572666"/>
                  </a:cubicBezTo>
                  <a:cubicBezTo>
                    <a:pt x="1969213" y="469527"/>
                    <a:pt x="2070813" y="187817"/>
                    <a:pt x="2215516" y="92375"/>
                  </a:cubicBezTo>
                  <a:cubicBezTo>
                    <a:pt x="2360219" y="-3068"/>
                    <a:pt x="2668098" y="11"/>
                    <a:pt x="2668098" y="11"/>
                  </a:cubicBezTo>
                  <a:lnTo>
                    <a:pt x="2668098" y="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cxnSp>
          <p:nvCxnSpPr>
            <p:cNvPr id="15" name="Straight Connector 14"/>
            <p:cNvCxnSpPr/>
            <p:nvPr/>
          </p:nvCxnSpPr>
          <p:spPr>
            <a:xfrm>
              <a:off x="2150043" y="2806895"/>
              <a:ext cx="0" cy="2808312"/>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319625" y="5162366"/>
              <a:ext cx="870751" cy="376171"/>
            </a:xfrm>
            <a:prstGeom prst="rect">
              <a:avLst/>
            </a:prstGeom>
            <a:noFill/>
          </p:spPr>
          <p:txBody>
            <a:bodyPr wrap="none" rtlCol="0">
              <a:spAutoFit/>
            </a:bodyPr>
            <a:lstStyle/>
            <a:p>
              <a:r>
                <a:rPr lang="en-AU" sz="1600" b="1" dirty="0" smtClean="0"/>
                <a:t>RCP 1</a:t>
              </a:r>
              <a:endParaRPr lang="en-AU" sz="1600" b="1" dirty="0"/>
            </a:p>
          </p:txBody>
        </p:sp>
        <p:sp>
          <p:nvSpPr>
            <p:cNvPr id="17" name="TextBox 16"/>
            <p:cNvSpPr txBox="1"/>
            <p:nvPr/>
          </p:nvSpPr>
          <p:spPr>
            <a:xfrm>
              <a:off x="2195425" y="5169402"/>
              <a:ext cx="874883" cy="376171"/>
            </a:xfrm>
            <a:prstGeom prst="rect">
              <a:avLst/>
            </a:prstGeom>
            <a:noFill/>
          </p:spPr>
          <p:txBody>
            <a:bodyPr wrap="none" rtlCol="0">
              <a:spAutoFit/>
            </a:bodyPr>
            <a:lstStyle/>
            <a:p>
              <a:r>
                <a:rPr lang="en-AU" sz="1600" b="1" dirty="0" smtClean="0"/>
                <a:t>RCP</a:t>
              </a:r>
              <a:r>
                <a:rPr lang="en-AU" sz="1600" dirty="0" smtClean="0"/>
                <a:t> </a:t>
              </a:r>
              <a:r>
                <a:rPr lang="en-AU" sz="1600" b="1" dirty="0" smtClean="0"/>
                <a:t>2</a:t>
              </a:r>
              <a:endParaRPr lang="en-AU" sz="1600" b="1" dirty="0"/>
            </a:p>
          </p:txBody>
        </p:sp>
        <p:sp>
          <p:nvSpPr>
            <p:cNvPr id="18" name="TextBox 17"/>
            <p:cNvSpPr txBox="1"/>
            <p:nvPr/>
          </p:nvSpPr>
          <p:spPr>
            <a:xfrm>
              <a:off x="3101783" y="5166934"/>
              <a:ext cx="870751" cy="376171"/>
            </a:xfrm>
            <a:prstGeom prst="rect">
              <a:avLst/>
            </a:prstGeom>
            <a:noFill/>
          </p:spPr>
          <p:txBody>
            <a:bodyPr wrap="none" rtlCol="0">
              <a:spAutoFit/>
            </a:bodyPr>
            <a:lstStyle/>
            <a:p>
              <a:r>
                <a:rPr lang="en-AU" sz="1600" b="1" dirty="0" smtClean="0"/>
                <a:t>RCP 3</a:t>
              </a:r>
              <a:endParaRPr lang="en-AU" sz="1600" b="1" dirty="0"/>
            </a:p>
          </p:txBody>
        </p:sp>
        <p:cxnSp>
          <p:nvCxnSpPr>
            <p:cNvPr id="19" name="Straight Connector 18"/>
            <p:cNvCxnSpPr/>
            <p:nvPr/>
          </p:nvCxnSpPr>
          <p:spPr>
            <a:xfrm>
              <a:off x="1224410" y="2806895"/>
              <a:ext cx="0" cy="2808311"/>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0066" y="2806895"/>
              <a:ext cx="0" cy="2808311"/>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33219" y="2806895"/>
              <a:ext cx="0" cy="2808311"/>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1282681" y="5187873"/>
              <a:ext cx="830418"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38705" y="5183159"/>
              <a:ext cx="758410" cy="471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41131" y="5183159"/>
              <a:ext cx="72008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82681" y="4607095"/>
              <a:ext cx="8304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238705" y="4031031"/>
              <a:ext cx="8304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02801" y="3382959"/>
              <a:ext cx="83041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293259" y="3180996"/>
              <a:ext cx="216024" cy="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232435" y="2765158"/>
              <a:ext cx="2669309" cy="1275040"/>
            </a:xfrm>
            <a:custGeom>
              <a:avLst/>
              <a:gdLst>
                <a:gd name="connsiteX0" fmla="*/ 0 w 2669309"/>
                <a:gd name="connsiteY0" fmla="*/ 1275040 h 1275040"/>
                <a:gd name="connsiteX1" fmla="*/ 618836 w 2669309"/>
                <a:gd name="connsiteY1" fmla="*/ 665440 h 1275040"/>
                <a:gd name="connsiteX2" fmla="*/ 988291 w 2669309"/>
                <a:gd name="connsiteY2" fmla="*/ 166676 h 1275040"/>
                <a:gd name="connsiteX3" fmla="*/ 1403927 w 2669309"/>
                <a:gd name="connsiteY3" fmla="*/ 421 h 1275040"/>
                <a:gd name="connsiteX4" fmla="*/ 1745673 w 2669309"/>
                <a:gd name="connsiteY4" fmla="*/ 203621 h 1275040"/>
                <a:gd name="connsiteX5" fmla="*/ 2309091 w 2669309"/>
                <a:gd name="connsiteY5" fmla="*/ 628494 h 1275040"/>
                <a:gd name="connsiteX6" fmla="*/ 2669309 w 2669309"/>
                <a:gd name="connsiteY6" fmla="*/ 757803 h 127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309" h="1275040">
                  <a:moveTo>
                    <a:pt x="0" y="1275040"/>
                  </a:moveTo>
                  <a:cubicBezTo>
                    <a:pt x="227060" y="1062603"/>
                    <a:pt x="454121" y="850167"/>
                    <a:pt x="618836" y="665440"/>
                  </a:cubicBezTo>
                  <a:cubicBezTo>
                    <a:pt x="783551" y="480713"/>
                    <a:pt x="857443" y="277512"/>
                    <a:pt x="988291" y="166676"/>
                  </a:cubicBezTo>
                  <a:cubicBezTo>
                    <a:pt x="1119139" y="55840"/>
                    <a:pt x="1277697" y="-5736"/>
                    <a:pt x="1403927" y="421"/>
                  </a:cubicBezTo>
                  <a:cubicBezTo>
                    <a:pt x="1530157" y="6578"/>
                    <a:pt x="1594812" y="98942"/>
                    <a:pt x="1745673" y="203621"/>
                  </a:cubicBezTo>
                  <a:cubicBezTo>
                    <a:pt x="1896534" y="308300"/>
                    <a:pt x="2155152" y="536130"/>
                    <a:pt x="2309091" y="628494"/>
                  </a:cubicBezTo>
                  <a:cubicBezTo>
                    <a:pt x="2463030" y="720858"/>
                    <a:pt x="2566169" y="739330"/>
                    <a:pt x="2669309" y="757803"/>
                  </a:cubicBezTo>
                </a:path>
              </a:pathLst>
            </a:custGeom>
            <a:ln w="19050"/>
          </p:spPr>
          <p:style>
            <a:lnRef idx="1">
              <a:schemeClr val="accent5"/>
            </a:lnRef>
            <a:fillRef idx="0">
              <a:schemeClr val="accent5"/>
            </a:fillRef>
            <a:effectRef idx="0">
              <a:schemeClr val="accent5"/>
            </a:effectRef>
            <a:fontRef idx="minor">
              <a:schemeClr val="tx1"/>
            </a:fontRef>
          </p:style>
          <p:txBody>
            <a:bodyPr rtlCol="0" anchor="ctr"/>
            <a:lstStyle/>
            <a:p>
              <a:pPr algn="ctr"/>
              <a:endParaRPr lang="en-AU" sz="1600"/>
            </a:p>
          </p:txBody>
        </p:sp>
        <p:cxnSp>
          <p:nvCxnSpPr>
            <p:cNvPr id="30" name="Straight Connector 29"/>
            <p:cNvCxnSpPr/>
            <p:nvPr/>
          </p:nvCxnSpPr>
          <p:spPr>
            <a:xfrm>
              <a:off x="1268923" y="3454967"/>
              <a:ext cx="830418"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1" name="Straight Connector 30"/>
            <p:cNvCxnSpPr/>
            <p:nvPr/>
          </p:nvCxnSpPr>
          <p:spPr>
            <a:xfrm>
              <a:off x="2166697" y="2950911"/>
              <a:ext cx="830418"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2" name="Straight Connector 31"/>
            <p:cNvCxnSpPr/>
            <p:nvPr/>
          </p:nvCxnSpPr>
          <p:spPr>
            <a:xfrm>
              <a:off x="3102801" y="3238943"/>
              <a:ext cx="830418" cy="0"/>
            </a:xfrm>
            <a:prstGeom prst="line">
              <a:avLst/>
            </a:prstGeom>
            <a:ln/>
          </p:spPr>
          <p:style>
            <a:lnRef idx="1">
              <a:schemeClr val="accent5"/>
            </a:lnRef>
            <a:fillRef idx="0">
              <a:schemeClr val="accent5"/>
            </a:fillRef>
            <a:effectRef idx="0">
              <a:schemeClr val="accent5"/>
            </a:effectRef>
            <a:fontRef idx="minor">
              <a:schemeClr val="tx1"/>
            </a:fontRef>
          </p:style>
        </p:cxnSp>
        <p:cxnSp>
          <p:nvCxnSpPr>
            <p:cNvPr id="33" name="Straight Connector 32"/>
            <p:cNvCxnSpPr/>
            <p:nvPr/>
          </p:nvCxnSpPr>
          <p:spPr>
            <a:xfrm>
              <a:off x="4293259" y="3541037"/>
              <a:ext cx="216024" cy="0"/>
            </a:xfrm>
            <a:prstGeom prst="line">
              <a:avLst/>
            </a:prstGeom>
            <a:ln w="19050"/>
          </p:spPr>
          <p:style>
            <a:lnRef idx="1">
              <a:schemeClr val="accent5"/>
            </a:lnRef>
            <a:fillRef idx="0">
              <a:schemeClr val="accent5"/>
            </a:fillRef>
            <a:effectRef idx="0">
              <a:schemeClr val="accent5"/>
            </a:effectRef>
            <a:fontRef idx="minor">
              <a:schemeClr val="tx1"/>
            </a:fontRef>
          </p:style>
        </p:cxnSp>
        <p:sp>
          <p:nvSpPr>
            <p:cNvPr id="34" name="TextBox 33"/>
            <p:cNvSpPr txBox="1"/>
            <p:nvPr/>
          </p:nvSpPr>
          <p:spPr>
            <a:xfrm>
              <a:off x="4516638" y="3011013"/>
              <a:ext cx="1229326" cy="735244"/>
            </a:xfrm>
            <a:prstGeom prst="rect">
              <a:avLst/>
            </a:prstGeom>
            <a:noFill/>
          </p:spPr>
          <p:txBody>
            <a:bodyPr wrap="none" rtlCol="0">
              <a:spAutoFit/>
            </a:bodyPr>
            <a:lstStyle/>
            <a:p>
              <a:pPr>
                <a:spcAft>
                  <a:spcPts val="600"/>
                </a:spcAft>
              </a:pPr>
              <a:r>
                <a:rPr lang="en-AU" sz="1600" dirty="0" smtClean="0"/>
                <a:t>Species A</a:t>
              </a:r>
            </a:p>
            <a:p>
              <a:pPr>
                <a:spcAft>
                  <a:spcPts val="600"/>
                </a:spcAft>
              </a:pPr>
              <a:r>
                <a:rPr lang="en-AU" sz="1600" dirty="0" smtClean="0"/>
                <a:t>Species B</a:t>
              </a:r>
              <a:endParaRPr lang="en-AU" sz="1600" dirty="0"/>
            </a:p>
          </p:txBody>
        </p:sp>
      </p:grpSp>
      <p:sp>
        <p:nvSpPr>
          <p:cNvPr id="35" name="Right Arrow 34"/>
          <p:cNvSpPr/>
          <p:nvPr/>
        </p:nvSpPr>
        <p:spPr>
          <a:xfrm rot="8637442" flipV="1">
            <a:off x="6322748" y="3433884"/>
            <a:ext cx="1060166" cy="241737"/>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TextBox 35"/>
          <p:cNvSpPr txBox="1"/>
          <p:nvPr/>
        </p:nvSpPr>
        <p:spPr>
          <a:xfrm>
            <a:off x="892376" y="5795168"/>
            <a:ext cx="7121700" cy="584775"/>
          </a:xfrm>
          <a:prstGeom prst="rect">
            <a:avLst/>
          </a:prstGeom>
          <a:solidFill>
            <a:schemeClr val="bg1"/>
          </a:solidFill>
        </p:spPr>
        <p:txBody>
          <a:bodyPr wrap="square" rtlCol="0">
            <a:spAutoFit/>
          </a:bodyPr>
          <a:lstStyle/>
          <a:p>
            <a:pPr algn="ctr"/>
            <a:r>
              <a:rPr lang="en-AU" sz="1600" dirty="0" smtClean="0">
                <a:solidFill>
                  <a:schemeClr val="accent5">
                    <a:lumMod val="75000"/>
                  </a:schemeClr>
                </a:solidFill>
              </a:rPr>
              <a:t>But we don’t know the number of groups or their boundaries to begin with so we have to let the data inform this process (latent variable)</a:t>
            </a:r>
            <a:endParaRPr lang="en-AU" sz="1600" dirty="0">
              <a:solidFill>
                <a:schemeClr val="accent5">
                  <a:lumMod val="75000"/>
                </a:schemeClr>
              </a:solidFill>
            </a:endParaRPr>
          </a:p>
        </p:txBody>
      </p:sp>
      <p:graphicFrame>
        <p:nvGraphicFramePr>
          <p:cNvPr id="37" name="Table 36"/>
          <p:cNvGraphicFramePr>
            <a:graphicFrameLocks noGrp="1"/>
          </p:cNvGraphicFramePr>
          <p:nvPr>
            <p:extLst/>
          </p:nvPr>
        </p:nvGraphicFramePr>
        <p:xfrm>
          <a:off x="4794096" y="4123721"/>
          <a:ext cx="2216452" cy="1082955"/>
        </p:xfrm>
        <a:graphic>
          <a:graphicData uri="http://schemas.openxmlformats.org/drawingml/2006/table">
            <a:tbl>
              <a:tblPr firstRow="1" bandRow="1">
                <a:tableStyleId>{3B4B98B0-60AC-42C2-AFA5-B58CD77FA1E5}</a:tableStyleId>
              </a:tblPr>
              <a:tblGrid>
                <a:gridCol w="572916"/>
                <a:gridCol w="801457"/>
                <a:gridCol w="842079"/>
              </a:tblGrid>
              <a:tr h="243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RCP</a:t>
                      </a:r>
                    </a:p>
                  </a:txBody>
                  <a:tcPr/>
                </a:tc>
                <a:tc>
                  <a:txBody>
                    <a:bodyPr/>
                    <a:lstStyle/>
                    <a:p>
                      <a:pPr algn="ctr"/>
                      <a:r>
                        <a:rPr lang="en-AU" sz="1000" dirty="0" smtClean="0"/>
                        <a:t>Species</a:t>
                      </a:r>
                      <a:r>
                        <a:rPr lang="en-AU" sz="1000" baseline="0" dirty="0" smtClean="0"/>
                        <a:t> A</a:t>
                      </a:r>
                      <a:endParaRPr lang="en-AU" sz="10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000" dirty="0" smtClean="0"/>
                        <a:t>Species</a:t>
                      </a:r>
                      <a:r>
                        <a:rPr lang="en-AU" sz="1000" baseline="0" dirty="0" smtClean="0"/>
                        <a:t> B</a:t>
                      </a:r>
                      <a:endParaRPr lang="en-AU" sz="1000" dirty="0" smtClean="0"/>
                    </a:p>
                  </a:txBody>
                  <a:tcPr/>
                </a:tc>
              </a:tr>
              <a:tr h="2797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000" dirty="0" smtClean="0"/>
                        <a:t>RCP</a:t>
                      </a:r>
                      <a:r>
                        <a:rPr lang="en-AU" sz="1000" baseline="0" dirty="0" smtClean="0"/>
                        <a:t> </a:t>
                      </a:r>
                      <a:r>
                        <a:rPr lang="en-AU" sz="1000" dirty="0" smtClean="0"/>
                        <a:t>1</a:t>
                      </a:r>
                    </a:p>
                  </a:txBody>
                  <a:tcPr/>
                </a:tc>
                <a:tc>
                  <a:txBody>
                    <a:bodyPr/>
                    <a:lstStyle/>
                    <a:p>
                      <a:pPr algn="ctr"/>
                      <a:r>
                        <a:rPr lang="en-AU" sz="1000" dirty="0" smtClean="0"/>
                        <a:t>0.10</a:t>
                      </a:r>
                      <a:endParaRPr lang="en-AU" sz="1000" dirty="0"/>
                    </a:p>
                  </a:txBody>
                  <a:tcPr/>
                </a:tc>
                <a:tc>
                  <a:txBody>
                    <a:bodyPr/>
                    <a:lstStyle/>
                    <a:p>
                      <a:pPr algn="ctr"/>
                      <a:r>
                        <a:rPr lang="en-AU" sz="1000" dirty="0" smtClean="0"/>
                        <a:t>0.75</a:t>
                      </a:r>
                      <a:endParaRPr lang="en-AU" sz="1000" dirty="0"/>
                    </a:p>
                  </a:txBody>
                  <a:tcPr/>
                </a:tc>
              </a:tr>
              <a:tr h="279705">
                <a:tc>
                  <a:txBody>
                    <a:bodyPr/>
                    <a:lstStyle/>
                    <a:p>
                      <a:r>
                        <a:rPr lang="en-AU" sz="1000" dirty="0" smtClean="0"/>
                        <a:t>RCP</a:t>
                      </a:r>
                      <a:r>
                        <a:rPr lang="en-AU" sz="1000" baseline="0" dirty="0" smtClean="0"/>
                        <a:t> </a:t>
                      </a:r>
                      <a:r>
                        <a:rPr lang="en-AU" sz="1000" dirty="0" smtClean="0"/>
                        <a:t>2</a:t>
                      </a:r>
                      <a:endParaRPr lang="en-AU" sz="1000" dirty="0"/>
                    </a:p>
                  </a:txBody>
                  <a:tcPr/>
                </a:tc>
                <a:tc>
                  <a:txBody>
                    <a:bodyPr/>
                    <a:lstStyle/>
                    <a:p>
                      <a:pPr algn="ctr"/>
                      <a:r>
                        <a:rPr lang="en-AU" sz="1000" dirty="0" smtClean="0"/>
                        <a:t>0.40</a:t>
                      </a:r>
                      <a:endParaRPr lang="en-AU" sz="1000" dirty="0"/>
                    </a:p>
                  </a:txBody>
                  <a:tcPr/>
                </a:tc>
                <a:tc>
                  <a:txBody>
                    <a:bodyPr/>
                    <a:lstStyle/>
                    <a:p>
                      <a:pPr algn="ctr"/>
                      <a:r>
                        <a:rPr lang="en-AU" sz="1000" dirty="0" smtClean="0"/>
                        <a:t>0.90</a:t>
                      </a:r>
                      <a:endParaRPr lang="en-AU" sz="1000" dirty="0"/>
                    </a:p>
                  </a:txBody>
                  <a:tcPr/>
                </a:tc>
              </a:tr>
              <a:tr h="279705">
                <a:tc>
                  <a:txBody>
                    <a:bodyPr/>
                    <a:lstStyle/>
                    <a:p>
                      <a:r>
                        <a:rPr lang="en-AU" sz="1000" dirty="0" smtClean="0"/>
                        <a:t>RCP 3</a:t>
                      </a:r>
                      <a:endParaRPr lang="en-AU" sz="1000" dirty="0"/>
                    </a:p>
                  </a:txBody>
                  <a:tcPr/>
                </a:tc>
                <a:tc>
                  <a:txBody>
                    <a:bodyPr/>
                    <a:lstStyle/>
                    <a:p>
                      <a:pPr algn="ctr"/>
                      <a:r>
                        <a:rPr lang="en-AU" sz="1000" dirty="0" smtClean="0"/>
                        <a:t>0.70</a:t>
                      </a:r>
                      <a:endParaRPr lang="en-AU" sz="1000" dirty="0"/>
                    </a:p>
                  </a:txBody>
                  <a:tcPr/>
                </a:tc>
                <a:tc>
                  <a:txBody>
                    <a:bodyPr/>
                    <a:lstStyle/>
                    <a:p>
                      <a:pPr algn="ctr"/>
                      <a:r>
                        <a:rPr lang="en-AU" sz="1000" dirty="0" smtClean="0"/>
                        <a:t>0.72</a:t>
                      </a:r>
                      <a:endParaRPr lang="en-AU" sz="1000" dirty="0"/>
                    </a:p>
                  </a:txBody>
                  <a:tcPr/>
                </a:tc>
              </a:tr>
            </a:tbl>
          </a:graphicData>
        </a:graphic>
      </p:graphicFrame>
      <p:sp>
        <p:nvSpPr>
          <p:cNvPr id="38" name="TextBox 37"/>
          <p:cNvSpPr txBox="1"/>
          <p:nvPr/>
        </p:nvSpPr>
        <p:spPr>
          <a:xfrm>
            <a:off x="7010548" y="4365104"/>
            <a:ext cx="1449884" cy="276999"/>
          </a:xfrm>
          <a:prstGeom prst="rect">
            <a:avLst/>
          </a:prstGeom>
          <a:noFill/>
        </p:spPr>
        <p:txBody>
          <a:bodyPr wrap="none" rtlCol="0">
            <a:spAutoFit/>
          </a:bodyPr>
          <a:lstStyle/>
          <a:p>
            <a:r>
              <a:rPr lang="en-AU" sz="1200" dirty="0" smtClean="0"/>
              <a:t>= profile </a:t>
            </a:r>
            <a:r>
              <a:rPr lang="en-AU" sz="1200" dirty="0" smtClean="0"/>
              <a:t>for </a:t>
            </a:r>
            <a:r>
              <a:rPr lang="en-AU" sz="1200" dirty="0" smtClean="0"/>
              <a:t>RCP 1</a:t>
            </a:r>
            <a:endParaRPr lang="en-AU" sz="1200" dirty="0"/>
          </a:p>
        </p:txBody>
      </p:sp>
      <p:sp>
        <p:nvSpPr>
          <p:cNvPr id="39" name="TextBox 38"/>
          <p:cNvSpPr txBox="1"/>
          <p:nvPr/>
        </p:nvSpPr>
        <p:spPr>
          <a:xfrm>
            <a:off x="7010548" y="4599982"/>
            <a:ext cx="1449884" cy="276999"/>
          </a:xfrm>
          <a:prstGeom prst="rect">
            <a:avLst/>
          </a:prstGeom>
          <a:noFill/>
        </p:spPr>
        <p:txBody>
          <a:bodyPr wrap="none" rtlCol="0">
            <a:spAutoFit/>
          </a:bodyPr>
          <a:lstStyle/>
          <a:p>
            <a:r>
              <a:rPr lang="en-AU" sz="1200" dirty="0" smtClean="0"/>
              <a:t>= profile </a:t>
            </a:r>
            <a:r>
              <a:rPr lang="en-AU" sz="1200" dirty="0" smtClean="0"/>
              <a:t>for </a:t>
            </a:r>
            <a:r>
              <a:rPr lang="en-AU" sz="1200" dirty="0" smtClean="0"/>
              <a:t>RCP 2</a:t>
            </a:r>
            <a:endParaRPr lang="en-AU" sz="1200" dirty="0"/>
          </a:p>
        </p:txBody>
      </p:sp>
      <p:sp>
        <p:nvSpPr>
          <p:cNvPr id="40" name="TextBox 39"/>
          <p:cNvSpPr txBox="1"/>
          <p:nvPr/>
        </p:nvSpPr>
        <p:spPr>
          <a:xfrm>
            <a:off x="7010548" y="4880193"/>
            <a:ext cx="1449884" cy="276999"/>
          </a:xfrm>
          <a:prstGeom prst="rect">
            <a:avLst/>
          </a:prstGeom>
          <a:noFill/>
        </p:spPr>
        <p:txBody>
          <a:bodyPr wrap="none" rtlCol="0">
            <a:spAutoFit/>
          </a:bodyPr>
          <a:lstStyle/>
          <a:p>
            <a:r>
              <a:rPr lang="en-AU" sz="1200" dirty="0" smtClean="0"/>
              <a:t>= profile </a:t>
            </a:r>
            <a:r>
              <a:rPr lang="en-AU" sz="1200" dirty="0" smtClean="0"/>
              <a:t>for </a:t>
            </a:r>
            <a:r>
              <a:rPr lang="en-AU" sz="1200" dirty="0" smtClean="0"/>
              <a:t>RCP 3</a:t>
            </a:r>
            <a:endParaRPr lang="en-AU" sz="1200" dirty="0"/>
          </a:p>
        </p:txBody>
      </p:sp>
    </p:spTree>
    <p:extLst>
      <p:ext uri="{BB962C8B-B14F-4D97-AF65-F5344CB8AC3E}">
        <p14:creationId xmlns:p14="http://schemas.microsoft.com/office/powerpoint/2010/main" val="3665398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editable PPT Slide Master">
  <a:themeElements>
    <a:clrScheme name="UTAS">
      <a:dk1>
        <a:sysClr val="windowText" lastClr="000000"/>
      </a:dk1>
      <a:lt1>
        <a:sysClr val="window" lastClr="FFFFFF"/>
      </a:lt1>
      <a:dk2>
        <a:srgbClr val="21333A"/>
      </a:dk2>
      <a:lt2>
        <a:srgbClr val="9C9197"/>
      </a:lt2>
      <a:accent1>
        <a:srgbClr val="E42313"/>
      </a:accent1>
      <a:accent2>
        <a:srgbClr val="004E50"/>
      </a:accent2>
      <a:accent3>
        <a:srgbClr val="0091AE"/>
      </a:accent3>
      <a:accent4>
        <a:srgbClr val="596AA8"/>
      </a:accent4>
      <a:accent5>
        <a:srgbClr val="008AC4"/>
      </a:accent5>
      <a:accent6>
        <a:srgbClr val="E3DAD1"/>
      </a:accent6>
      <a:hlink>
        <a:srgbClr val="000000"/>
      </a:hlink>
      <a:folHlink>
        <a:srgbClr val="000000"/>
      </a:folHlink>
    </a:clrScheme>
    <a:fontScheme name="UTA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 Ally Network PowerPoint Template">
  <a:themeElements>
    <a:clrScheme name="UTAS">
      <a:dk1>
        <a:sysClr val="windowText" lastClr="000000"/>
      </a:dk1>
      <a:lt1>
        <a:sysClr val="window" lastClr="FFFFFF"/>
      </a:lt1>
      <a:dk2>
        <a:srgbClr val="21333A"/>
      </a:dk2>
      <a:lt2>
        <a:srgbClr val="9C9197"/>
      </a:lt2>
      <a:accent1>
        <a:srgbClr val="E42313"/>
      </a:accent1>
      <a:accent2>
        <a:srgbClr val="004E50"/>
      </a:accent2>
      <a:accent3>
        <a:srgbClr val="0091AE"/>
      </a:accent3>
      <a:accent4>
        <a:srgbClr val="596AA8"/>
      </a:accent4>
      <a:accent5>
        <a:srgbClr val="008AC4"/>
      </a:accent5>
      <a:accent6>
        <a:srgbClr val="E3DAD1"/>
      </a:accent6>
      <a:hlink>
        <a:srgbClr val="000000"/>
      </a:hlink>
      <a:folHlink>
        <a:srgbClr val="000000"/>
      </a:folHlink>
    </a:clrScheme>
    <a:fontScheme name="UTA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editable PPT Slide Master</Template>
  <TotalTime>1400</TotalTime>
  <Words>2280</Words>
  <Application>Microsoft Office PowerPoint</Application>
  <PresentationFormat>On-screen Show (4:3)</PresentationFormat>
  <Paragraphs>441</Paragraphs>
  <Slides>29</Slides>
  <Notes>11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6" baseType="lpstr">
      <vt:lpstr>Arial</vt:lpstr>
      <vt:lpstr>Calibri</vt:lpstr>
      <vt:lpstr>Cambria Math</vt:lpstr>
      <vt:lpstr>Georgia</vt:lpstr>
      <vt:lpstr>editable PPT Slide Master</vt:lpstr>
      <vt:lpstr>The Ally Network PowerPoint Template</vt:lpstr>
      <vt:lpstr>Acrobat Document</vt:lpstr>
      <vt:lpstr>Modelling the distribution of sub-  Antarctic demersal fish   communities:   An application of new community –modelling method</vt:lpstr>
      <vt:lpstr>Background- community modelling</vt:lpstr>
      <vt:lpstr>Background- community modelling</vt:lpstr>
      <vt:lpstr>Background- community modelling</vt:lpstr>
      <vt:lpstr>Background- community modelling</vt:lpstr>
      <vt:lpstr>Regions of Common Profile</vt:lpstr>
      <vt:lpstr>Regions of Common Profile</vt:lpstr>
      <vt:lpstr>Regions of Common Profile</vt:lpstr>
      <vt:lpstr>Regions of Common Profile</vt:lpstr>
      <vt:lpstr>Regions of Common Profile</vt:lpstr>
      <vt:lpstr>Regions of Common Profile</vt:lpstr>
      <vt:lpstr>Regions of Common Profile</vt:lpstr>
      <vt:lpstr>Regions of Common Profile</vt:lpstr>
      <vt:lpstr>Regions of Common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 Resources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or Section Title Goes Here</dc:title>
  <dc:creator>Trudi Steedman</dc:creator>
  <cp:lastModifiedBy>Nicole Hill</cp:lastModifiedBy>
  <cp:revision>62</cp:revision>
  <dcterms:created xsi:type="dcterms:W3CDTF">2014-11-21T00:11:24Z</dcterms:created>
  <dcterms:modified xsi:type="dcterms:W3CDTF">2015-12-01T20:39:35Z</dcterms:modified>
</cp:coreProperties>
</file>